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313" r:id="rId2"/>
    <p:sldId id="307" r:id="rId3"/>
    <p:sldId id="256" r:id="rId4"/>
    <p:sldId id="257" r:id="rId5"/>
    <p:sldId id="258" r:id="rId6"/>
    <p:sldId id="293" r:id="rId7"/>
    <p:sldId id="259" r:id="rId8"/>
    <p:sldId id="306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309" r:id="rId40"/>
    <p:sldId id="310" r:id="rId41"/>
    <p:sldId id="294" r:id="rId42"/>
    <p:sldId id="311" r:id="rId43"/>
    <p:sldId id="312" r:id="rId44"/>
    <p:sldId id="303" r:id="rId45"/>
    <p:sldId id="297" r:id="rId46"/>
    <p:sldId id="295" r:id="rId47"/>
    <p:sldId id="299" r:id="rId48"/>
    <p:sldId id="300" r:id="rId4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853" autoAdjust="0"/>
    <p:restoredTop sz="93178" autoAdjust="0"/>
  </p:normalViewPr>
  <p:slideViewPr>
    <p:cSldViewPr snapToGrid="0">
      <p:cViewPr varScale="1">
        <p:scale>
          <a:sx n="69" d="100"/>
          <a:sy n="69" d="100"/>
        </p:scale>
        <p:origin x="19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5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681F7-3809-4747-A25B-D97EF06B5830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E3733-1D35-4F7B-AAFB-3E1E1B9BA1C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6808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EE34D2E-0178-452A-B4B5-9ADCBF3102C7}" type="slidenum">
              <a:rPr lang="pt-BR"/>
              <a:pPr eaLnBrk="1" hangingPunct="1"/>
              <a:t>39</a:t>
            </a:fld>
            <a:endParaRPr lang="pt-BR" dirty="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227802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01B9-5093-4D4D-B58B-F5060422B884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4A47-AC32-4FEB-84E5-945DA50565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867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01B9-5093-4D4D-B58B-F5060422B884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4A47-AC32-4FEB-84E5-945DA50565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574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01B9-5093-4D4D-B58B-F5060422B884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4A47-AC32-4FEB-84E5-945DA50565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437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01B9-5093-4D4D-B58B-F5060422B884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4A47-AC32-4FEB-84E5-945DA50565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5023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01B9-5093-4D4D-B58B-F5060422B884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4A47-AC32-4FEB-84E5-945DA50565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448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01B9-5093-4D4D-B58B-F5060422B884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4A47-AC32-4FEB-84E5-945DA50565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7038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01B9-5093-4D4D-B58B-F5060422B884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4A47-AC32-4FEB-84E5-945DA50565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850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01B9-5093-4D4D-B58B-F5060422B884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4A47-AC32-4FEB-84E5-945DA50565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3480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01B9-5093-4D4D-B58B-F5060422B884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4A47-AC32-4FEB-84E5-945DA50565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5872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01B9-5093-4D4D-B58B-F5060422B884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4A47-AC32-4FEB-84E5-945DA50565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1495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301B9-5093-4D4D-B58B-F5060422B884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74A47-AC32-4FEB-84E5-945DA50565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1297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301B9-5093-4D4D-B58B-F5060422B884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74A47-AC32-4FEB-84E5-945DA505659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787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7.png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6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528032" y="212502"/>
            <a:ext cx="81652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Conhecimentos Básicos da Umbanda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89396" y="5710926"/>
            <a:ext cx="820384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Por</a:t>
            </a:r>
          </a:p>
          <a:p>
            <a:pPr algn="ctr"/>
            <a:endParaRPr lang="en-US" sz="9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Marco Bechara</a:t>
            </a:r>
            <a:endParaRPr lang="pt-BR" sz="24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120" y="1959739"/>
            <a:ext cx="3656393" cy="355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6155" y="179249"/>
            <a:ext cx="8873545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rgbClr val="C00000"/>
                </a:solidFill>
                <a:latin typeface="Comic Sans MS" panose="030F0702030302020204" pitchFamily="66" charset="0"/>
              </a:rPr>
              <a:t>1.1. OYA-TEMPO (LOGUNAN) - REGE O TEMPO</a:t>
            </a:r>
            <a:r>
              <a:rPr lang="pt-BR" b="1" dirty="0">
                <a:solidFill>
                  <a:srgbClr val="C00000"/>
                </a:solidFill>
                <a:latin typeface="Comic Sans MS" panose="030F0702030302020204" pitchFamily="66" charset="0"/>
              </a:rPr>
              <a:t>:</a:t>
            </a:r>
          </a:p>
          <a:p>
            <a:endParaRPr lang="pt-BR" dirty="0">
              <a:latin typeface="Comic Sans MS" panose="030F0702030302020204" pitchFamily="66" charset="0"/>
            </a:endParaRPr>
          </a:p>
          <a:p>
            <a:pPr fontAlgn="base"/>
            <a:r>
              <a:rPr lang="pt-BR" dirty="0">
                <a:latin typeface="Comic Sans MS" panose="030F0702030302020204" pitchFamily="66" charset="0"/>
              </a:rPr>
              <a:t>Oyá Tempo é o Orixá do Tempo e seu campo preferencial de atuação é o religioso, no qual ela atua como ordenadora do caos religioso.</a:t>
            </a:r>
          </a:p>
          <a:p>
            <a:pPr fontAlgn="base"/>
            <a:r>
              <a:rPr lang="pt-BR" dirty="0">
                <a:latin typeface="Comic Sans MS" panose="030F0702030302020204" pitchFamily="66" charset="0"/>
              </a:rPr>
              <a:t>O “Tempo” é a chave do Mistério da Fé, regido pela nossa amada mãe Oyá Tempo,  porque é na eternidade do tempo e na infinitude de Deus que todas as evoluções acontecem</a:t>
            </a:r>
            <a:r>
              <a:rPr lang="pt-BR" dirty="0" smtClean="0">
                <a:latin typeface="Comic Sans MS" panose="030F0702030302020204" pitchFamily="66" charset="0"/>
              </a:rPr>
              <a:t>.</a:t>
            </a:r>
          </a:p>
          <a:p>
            <a:pPr fontAlgn="base"/>
            <a:endParaRPr lang="pt-BR" dirty="0">
              <a:latin typeface="Comic Sans MS" panose="030F0702030302020204" pitchFamily="66" charset="0"/>
            </a:endParaRPr>
          </a:p>
          <a:p>
            <a:pPr fontAlgn="base"/>
            <a:r>
              <a:rPr lang="pt-BR" dirty="0">
                <a:latin typeface="Comic Sans MS" panose="030F0702030302020204" pitchFamily="66" charset="0"/>
              </a:rPr>
              <a:t>A Orixá Oyá Tempo forma um polo magnético vibratório e energético oposto ao do Orixá Oxalá e ambos regem a linha da Fé, que é a primeira das sete linhas de Umbanda, que são as sete irradiações divinas do nosso Criador. Logo, o campo de atuação de nossa amada mãe Oyá Tempo é o da fé, na qual flui a religiosidade dos seres, todos em contínua evolução</a:t>
            </a:r>
            <a:r>
              <a:rPr lang="pt-BR" dirty="0" smtClean="0">
                <a:latin typeface="Comic Sans MS" panose="030F0702030302020204" pitchFamily="66" charset="0"/>
              </a:rPr>
              <a:t>.</a:t>
            </a:r>
          </a:p>
          <a:p>
            <a:pPr fontAlgn="base"/>
            <a:endParaRPr lang="pt-BR" dirty="0">
              <a:latin typeface="Comic Sans MS" panose="030F0702030302020204" pitchFamily="66" charset="0"/>
            </a:endParaRPr>
          </a:p>
          <a:p>
            <a:pPr fontAlgn="base"/>
            <a:r>
              <a:rPr lang="pt-BR" dirty="0">
                <a:latin typeface="Comic Sans MS" panose="030F0702030302020204" pitchFamily="66" charset="0"/>
              </a:rPr>
              <a:t>Muitos fundem Oyá Tempo com Iansã e outros as descrevem como uma só divindade, surgindo Oyá Tempo-Iansã, senhora do tempo, dos raios e das tempestades. Mas isso não é correto. Enquanto nossa amada mãe Oyá Tempo atua na religiosidade dos seres, a nossa amada mãe Iansã atua na ordenação, aplicando a Lei em um campo mais amplo, pois envolve todos os sentidos que direcionam os seres em evolução, conduzindo uns para o sentido da Fé, outros para o da Justiça, da Geração, etc.</a:t>
            </a:r>
          </a:p>
          <a:p>
            <a:endParaRPr lang="pt-BR" i="1" dirty="0" smtClean="0">
              <a:latin typeface="Comic Sans MS" panose="030F0702030302020204" pitchFamily="66" charset="0"/>
            </a:endParaRPr>
          </a:p>
          <a:p>
            <a:r>
              <a:rPr lang="pt-BR" sz="16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Texto </a:t>
            </a:r>
            <a:r>
              <a:rPr lang="pt-BR" sz="1600" dirty="0">
                <a:solidFill>
                  <a:srgbClr val="0000CC"/>
                </a:solidFill>
                <a:latin typeface="Comic Sans MS" panose="030F0702030302020204" pitchFamily="66" charset="0"/>
              </a:rPr>
              <a:t>extraído do livro -</a:t>
            </a:r>
          </a:p>
          <a:p>
            <a:r>
              <a:rPr lang="pt-BR" sz="16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Orixás</a:t>
            </a:r>
            <a:r>
              <a:rPr lang="pt-BR" sz="1600" dirty="0">
                <a:solidFill>
                  <a:srgbClr val="0000CC"/>
                </a:solidFill>
                <a:latin typeface="Comic Sans MS" panose="030F0702030302020204" pitchFamily="66" charset="0"/>
              </a:rPr>
              <a:t>: Teogonia de Umbanda – Rubens Saraceni – Ed. </a:t>
            </a:r>
            <a:r>
              <a:rPr lang="pt-BR" sz="16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Madras</a:t>
            </a:r>
            <a:endParaRPr lang="pt-BR" sz="16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81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3.bp.blogspot.com/-rhDniD2hd3Y/VJ3m7eA56GI/AAAAAAAAARY/809o1sGiwZ0/s1600/Infogr%C3%A1fico_Oy%C3%A1_Dados-Gera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" y="1370191"/>
            <a:ext cx="4386664" cy="438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3.bp.blogspot.com/-cIAFTIqZf30/VJ3m-hpjA6I/AAAAAAAAARg/m7wgIR8sS7Q/s1600/Infogr%C3%A1fico_Oy%C3%A1_Ervas-Frutas-Flores-Bebid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96" y="1370191"/>
            <a:ext cx="4414234" cy="441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7730838" y="1942005"/>
            <a:ext cx="12469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(LOGUNAN) 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158835" y="1942005"/>
            <a:ext cx="12469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(LOGUNAN) 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73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3.bp.blogspot.com/-HlFhndeDius/VJ3nCLk3zQI/AAAAAAAAARo/q0eVuNv03Xg/s1600/Infogr%C3%A1fico_Oy%C3%A1_Ferramentas-Simbolos-Pedr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76248"/>
            <a:ext cx="6200751" cy="620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6400802" y="1263133"/>
            <a:ext cx="12469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(LOGUNAN) 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94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25003" y="643944"/>
            <a:ext cx="84742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2. OXUM - A ORIXÁ DO AMOR</a:t>
            </a:r>
            <a:r>
              <a:rPr lang="pt-BR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:</a:t>
            </a:r>
          </a:p>
          <a:p>
            <a:endParaRPr lang="pt-BR" sz="2000" dirty="0">
              <a:latin typeface="Comic Sans MS" panose="030F0702030302020204" pitchFamily="66" charset="0"/>
            </a:endParaRPr>
          </a:p>
          <a:p>
            <a:pPr fontAlgn="base"/>
            <a:r>
              <a:rPr lang="pt-BR" sz="2000" dirty="0">
                <a:latin typeface="Comic Sans MS" panose="030F0702030302020204" pitchFamily="66" charset="0"/>
              </a:rPr>
              <a:t>Oxum é o Orixá natural irradiador do Amor Divino e da Concepção da Vida em todos os sentidos. Como “Mãe da Concepção” ela estimula a união matrimonial e como Orixá Mineral ela favorece a conquista de riqueza espiritual e a abundância material</a:t>
            </a:r>
            <a:r>
              <a:rPr lang="pt-BR" sz="2000" dirty="0" smtClean="0">
                <a:latin typeface="Comic Sans MS" panose="030F0702030302020204" pitchFamily="66" charset="0"/>
              </a:rPr>
              <a:t>.</a:t>
            </a:r>
          </a:p>
          <a:p>
            <a:pPr fontAlgn="base"/>
            <a:endParaRPr lang="pt-BR" sz="2000" dirty="0">
              <a:latin typeface="Comic Sans MS" panose="030F0702030302020204" pitchFamily="66" charset="0"/>
            </a:endParaRPr>
          </a:p>
          <a:p>
            <a:pPr fontAlgn="base"/>
            <a:r>
              <a:rPr lang="pt-BR" sz="2000" dirty="0">
                <a:latin typeface="Comic Sans MS" panose="030F0702030302020204" pitchFamily="66" charset="0"/>
              </a:rPr>
              <a:t>Oxum é o Orixá regente do polo magnético irradiante da linha do Amor e atua na vida dos seres estimulando em cada um os sentimentos de amor, fraternidade e união</a:t>
            </a:r>
            <a:r>
              <a:rPr lang="pt-BR" sz="2000" dirty="0" smtClean="0">
                <a:latin typeface="Comic Sans MS" panose="030F0702030302020204" pitchFamily="66" charset="0"/>
              </a:rPr>
              <a:t>.</a:t>
            </a:r>
          </a:p>
          <a:p>
            <a:pPr fontAlgn="base"/>
            <a:endParaRPr lang="pt-BR" sz="2000" dirty="0">
              <a:latin typeface="Comic Sans MS" panose="030F0702030302020204" pitchFamily="66" charset="0"/>
            </a:endParaRPr>
          </a:p>
          <a:p>
            <a:pPr fontAlgn="base"/>
            <a:r>
              <a:rPr lang="pt-BR" sz="2000" dirty="0">
                <a:latin typeface="Comic Sans MS" panose="030F0702030302020204" pitchFamily="66" charset="0"/>
              </a:rPr>
              <a:t>Seu elemento é mineral e, junto com Oxumaré ela forma toda uma linha vertical cujas vibrações, magnetismo e irradiações planetárias e multidimensionais atuam sobre os seres e os estimulam ou os paralisam.</a:t>
            </a:r>
          </a:p>
          <a:p>
            <a:endParaRPr lang="pt-BR" sz="2000" dirty="0" smtClean="0">
              <a:latin typeface="Comic Sans MS" panose="030F0702030302020204" pitchFamily="66" charset="0"/>
            </a:endParaRPr>
          </a:p>
          <a:p>
            <a:r>
              <a:rPr lang="pt-BR" sz="16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Texto </a:t>
            </a:r>
            <a:r>
              <a:rPr lang="pt-BR" sz="1600" dirty="0">
                <a:solidFill>
                  <a:srgbClr val="0000CC"/>
                </a:solidFill>
                <a:latin typeface="Comic Sans MS" panose="030F0702030302020204" pitchFamily="66" charset="0"/>
              </a:rPr>
              <a:t>extraído do livro </a:t>
            </a:r>
            <a:r>
              <a:rPr lang="pt-BR" sz="16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- Orixás</a:t>
            </a:r>
            <a:r>
              <a:rPr lang="pt-BR" sz="1600" dirty="0">
                <a:solidFill>
                  <a:srgbClr val="0000CC"/>
                </a:solidFill>
                <a:latin typeface="Comic Sans MS" panose="030F0702030302020204" pitchFamily="66" charset="0"/>
              </a:rPr>
              <a:t>: Teogonia de Umbanda – Rubens Saraceni – Ed. </a:t>
            </a:r>
            <a:r>
              <a:rPr lang="pt-BR" sz="16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Madras</a:t>
            </a:r>
            <a:endParaRPr lang="pt-BR" sz="16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24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paueUXiE3Hk/VJ3oDwkDr5I/AAAAAAAAAR8/P9kJDgAFKvc/s1600/Infogr%C3%A1fico_Oxum_Dados-Gera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96" y="1241403"/>
            <a:ext cx="4390667" cy="439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4.bp.blogspot.com/-UiU8VVeEhc0/VJ3oD-ppvzI/AAAAAAAAAR4/zNNAEyjklSc/s1600/Infogr%C3%A1fico_Oxum_Ervas-Frutas-Flores-Bebid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544" y="1241403"/>
            <a:ext cx="4416425" cy="441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40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4.bp.blogspot.com/-dog5QwTZ5I0/VJ3oDBMVSOI/AAAAAAAAARw/Pt04ZKi_N0M/s1600/Infogr%C3%A1fico_Oxum_Ferramentas-Simbolos-Pedr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115" y="266700"/>
            <a:ext cx="6299199" cy="62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34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94367" y="440125"/>
            <a:ext cx="8500252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t-BR" b="1" u="sng" dirty="0">
                <a:solidFill>
                  <a:srgbClr val="C00000"/>
                </a:solidFill>
                <a:latin typeface="Comic Sans MS" panose="030F0702030302020204" pitchFamily="66" charset="0"/>
              </a:rPr>
              <a:t>2.1. OXUMARÉ - O ORIXÁ DA RENOVAÇÃO:</a:t>
            </a:r>
            <a:r>
              <a:rPr lang="pt-BR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/>
            </a:r>
            <a:br>
              <a:rPr lang="pt-BR" dirty="0" smtClean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pt-BR" dirty="0" smtClean="0">
                <a:latin typeface="Comic Sans MS" panose="030F0702030302020204" pitchFamily="66" charset="0"/>
              </a:rPr>
              <a:t/>
            </a:r>
            <a:br>
              <a:rPr lang="pt-BR" dirty="0" smtClean="0">
                <a:latin typeface="Comic Sans MS" panose="030F0702030302020204" pitchFamily="66" charset="0"/>
              </a:rPr>
            </a:br>
            <a:r>
              <a:rPr lang="pt-BR" dirty="0">
                <a:latin typeface="Comic Sans MS" panose="030F0702030302020204" pitchFamily="66" charset="0"/>
              </a:rPr>
              <a:t>Oxumaré é o Orixá que rege a sexualidade e seu preferencial de atuação é o da renovação dos seres, em todos os aspectos</a:t>
            </a:r>
            <a:r>
              <a:rPr lang="pt-BR" dirty="0" smtClean="0">
                <a:latin typeface="Comic Sans MS" panose="030F0702030302020204" pitchFamily="66" charset="0"/>
              </a:rPr>
              <a:t>.</a:t>
            </a:r>
          </a:p>
          <a:p>
            <a:pPr fontAlgn="base"/>
            <a:endParaRPr lang="pt-BR" dirty="0">
              <a:latin typeface="Comic Sans MS" panose="030F0702030302020204" pitchFamily="66" charset="0"/>
            </a:endParaRPr>
          </a:p>
          <a:p>
            <a:pPr fontAlgn="base"/>
            <a:r>
              <a:rPr lang="pt-BR" dirty="0">
                <a:latin typeface="Comic Sans MS" panose="030F0702030302020204" pitchFamily="66" charset="0"/>
              </a:rPr>
              <a:t>O aspecto positivo de Oxumaré é que nos chega pelas lendas dos Orixás é que ele simboliza a renovação. Isso é verdadeiro. E o aspecto mais negativo é que ele é hermafrodita, ou seja, parte macho e parte fêmea, mais isso não é verdade</a:t>
            </a:r>
            <a:r>
              <a:rPr lang="pt-BR" dirty="0" smtClean="0">
                <a:latin typeface="Comic Sans MS" panose="030F0702030302020204" pitchFamily="66" charset="0"/>
              </a:rPr>
              <a:t>.</a:t>
            </a:r>
          </a:p>
          <a:p>
            <a:pPr fontAlgn="base"/>
            <a:endParaRPr lang="pt-BR" dirty="0">
              <a:latin typeface="Comic Sans MS" panose="030F0702030302020204" pitchFamily="66" charset="0"/>
            </a:endParaRPr>
          </a:p>
          <a:p>
            <a:pPr fontAlgn="base"/>
            <a:r>
              <a:rPr lang="pt-BR" dirty="0">
                <a:latin typeface="Comic Sans MS" panose="030F0702030302020204" pitchFamily="66" charset="0"/>
              </a:rPr>
              <a:t>É inadmissível que uma divindade planetária tenha essas qualidades bissexuais, que só acontecem em seres com disfunções genéticas que provocam má-formação ou dupla formação dos órgãos sexuais. Mais voltando, Renovação, eis a palavra-chave que bem define o divino Oxumaré</a:t>
            </a:r>
            <a:r>
              <a:rPr lang="pt-BR" dirty="0" smtClean="0">
                <a:latin typeface="Comic Sans MS" panose="030F0702030302020204" pitchFamily="66" charset="0"/>
              </a:rPr>
              <a:t>.</a:t>
            </a:r>
          </a:p>
          <a:p>
            <a:pPr fontAlgn="base"/>
            <a:endParaRPr lang="pt-BR" dirty="0">
              <a:latin typeface="Comic Sans MS" panose="030F0702030302020204" pitchFamily="66" charset="0"/>
            </a:endParaRPr>
          </a:p>
          <a:p>
            <a:pPr fontAlgn="base"/>
            <a:r>
              <a:rPr lang="pt-BR" dirty="0">
                <a:latin typeface="Comic Sans MS" panose="030F0702030302020204" pitchFamily="66" charset="0"/>
              </a:rPr>
              <a:t>Comentando-o a partir de um conhecimento superior e mantido fechado, eis que o encontramos formando em par energético-magnético com nossa amada mãe Oxum, quando formam a segunda linha de Umbanda, a do Amor ou a da Concepção</a:t>
            </a:r>
            <a:r>
              <a:rPr lang="pt-BR" dirty="0" smtClean="0">
                <a:latin typeface="Comic Sans MS" panose="030F0702030302020204" pitchFamily="66" charset="0"/>
              </a:rPr>
              <a:t>.</a:t>
            </a:r>
          </a:p>
          <a:p>
            <a:pPr fontAlgn="base"/>
            <a:endParaRPr lang="pt-BR" dirty="0">
              <a:latin typeface="Comic Sans MS" panose="030F0702030302020204" pitchFamily="66" charset="0"/>
            </a:endParaRPr>
          </a:p>
          <a:p>
            <a:r>
              <a:rPr lang="pt-BR" sz="1600" dirty="0">
                <a:solidFill>
                  <a:srgbClr val="0000CC"/>
                </a:solidFill>
                <a:latin typeface="Comic Sans MS" panose="030F0702030302020204" pitchFamily="66" charset="0"/>
              </a:rPr>
              <a:t>Texto extraído do livro </a:t>
            </a:r>
            <a:r>
              <a:rPr lang="pt-BR" sz="16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- Orixás</a:t>
            </a:r>
            <a:r>
              <a:rPr lang="pt-BR" sz="1600" dirty="0">
                <a:solidFill>
                  <a:srgbClr val="0000CC"/>
                </a:solidFill>
                <a:latin typeface="Comic Sans MS" panose="030F0702030302020204" pitchFamily="66" charset="0"/>
              </a:rPr>
              <a:t>: Teogonia de Umbanda – Rubens Saraceni – Ed. </a:t>
            </a:r>
            <a:r>
              <a:rPr lang="pt-BR" sz="16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Madras</a:t>
            </a:r>
            <a:endParaRPr lang="pt-BR" sz="16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52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1.bp.blogspot.com/-iqiJVZ-LCGg/VJ3pDZX81XI/AAAAAAAAASI/sOTQTPh23_o/s1600/Infogr%C3%A1fico_Oxumar%C3%A9_Dados-Gera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" y="1292918"/>
            <a:ext cx="4467941" cy="446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1.bp.blogspot.com/-UUR99iWAXnY/VJ3pFpCt2-I/AAAAAAAAASQ/biH6sZ0PwvE/s1600/Infogr%C3%A1fico_Oxumar%C3%A9_Ferramentas-Simbolos-Pedr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540" y="1292918"/>
            <a:ext cx="4467941" cy="446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97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2.bp.blogspot.com/-SrDTME-JqSU/VJ3pKSV6NjI/AAAAAAAAASY/sa_Xb9wl5O0/s1600/Infogr%C3%A1fico_Oxumar%C3%A9_Ervas-Frutas-Flores-Bebid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904" y="381000"/>
            <a:ext cx="6057898" cy="605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6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3.bp.blogspot.com/-RLyO4lNRnl8/WmHQUmHoQQI/AAAAAAAACXU/MzYB8ia9S_oe67qofV52nNlqiCahCVHegCLcBGAs/s1600/Infogr%25C3%25A1fico_Ox%25C3%25B3ssi_Dados-Gera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6819"/>
            <a:ext cx="4481848" cy="448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2.bp.blogspot.com/-w_hSx-Tn1Zs/WmHQXwIy7YI/AAAAAAAACXY/WHN3WCPVT_4ZG2vJo9c_8jvi7mhLW9swgCLcBGAs/s1600/Infogr%25C3%25A1fico_Ox%25C3%25B3ssi_Ervas-Frutas-Flores-Bebid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63" y="1276819"/>
            <a:ext cx="4481848" cy="448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24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389688"/>
              </p:ext>
            </p:extLst>
          </p:nvPr>
        </p:nvGraphicFramePr>
        <p:xfrm>
          <a:off x="0" y="1179371"/>
          <a:ext cx="9144000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0" name="Image" r:id="rId3" imgW="12190320" imgH="5841000" progId="Photoshop.Image.13">
                  <p:embed/>
                </p:oleObj>
              </mc:Choice>
              <mc:Fallback>
                <p:oleObj name="Image" r:id="rId3" imgW="12190320" imgH="58410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179371"/>
                        <a:ext cx="9144000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1253539" y="97268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Os Tronos de DEUS (OLORUM):</a:t>
            </a:r>
            <a:endParaRPr lang="pt-BR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358063" y="4378692"/>
            <a:ext cx="100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(Oroiná)</a:t>
            </a:r>
            <a:endParaRPr lang="pt-BR" sz="12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954463" y="4404092"/>
            <a:ext cx="747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(Logunã)</a:t>
            </a:r>
            <a:endParaRPr lang="pt-BR" sz="1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75260" y="5634766"/>
            <a:ext cx="8876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OLORUM</a:t>
            </a:r>
            <a:r>
              <a:rPr lang="en-US" dirty="0" smtClean="0">
                <a:latin typeface="Comic Sans MS" panose="030F0702030302020204" pitchFamily="66" charset="0"/>
              </a:rPr>
              <a:t>, criador de todos os Universos, envia a todo instante, para seus filhos, sete energias vibrantes e bipolares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sz="1600" dirty="0" smtClean="0">
                <a:latin typeface="Comic Sans MS" panose="030F0702030302020204" pitchFamily="66" charset="0"/>
              </a:rPr>
              <a:t>(pares). </a:t>
            </a:r>
            <a:r>
              <a:rPr lang="en-US" dirty="0" smtClean="0">
                <a:latin typeface="Comic Sans MS" panose="030F0702030302020204" pitchFamily="66" charset="0"/>
              </a:rPr>
              <a:t>E, essas energias são movimentadas, no tempo, no espaço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e nas dimensões do plano da Terra, através das energias da esquerda.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05691" y="682043"/>
            <a:ext cx="807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(São 7 Linhas na Umbanda, com 14 Orixás, sendo 2 por Linha</a:t>
            </a:r>
            <a:r>
              <a:rPr lang="en-US" sz="1600" dirty="0">
                <a:solidFill>
                  <a:srgbClr val="0000CC"/>
                </a:solidFill>
                <a:latin typeface="Comic Sans MS" panose="030F0702030302020204" pitchFamily="66" charset="0"/>
              </a:rPr>
              <a:t>,</a:t>
            </a:r>
            <a:r>
              <a:rPr lang="en-US" sz="16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 masculino e feminino) </a:t>
            </a:r>
            <a:endParaRPr lang="pt-BR" sz="16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21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2.bp.blogspot.com/-y3QH4WmCkMo/WmHQaoS-QuI/AAAAAAAACXc/S-0mT7V-PGgQHz3ETfje1bpcz7_yU2DcQCLcBGAs/s1600/Infogr%25C3%25A1fico_Ox%25C3%25B3ssi_Ferramentas-Simbolos-Pedr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18" y="276516"/>
            <a:ext cx="6251282" cy="625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961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2.bp.blogspot.com/-6gF_gLYD4dw/WmHQdrD9gtI/AAAAAAAACXg/vPhGE8sJfAoMsgMPTWO2_yNFPyRQPPv3wCLcBGAs/s1600/Infogr%25C3%25A1fico_Ob%25C3%25A1_Dados-Gera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281"/>
            <a:ext cx="4463938" cy="446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2.bp.blogspot.com/-5ptVF9BUk-M/WmHQfi9cOtI/AAAAAAAACXk/H0r0nOirnaguq_gT6zR-ZeIsZ1jHMOmtACLcBGAs/s1600/Infogr%25C3%25A1fico_Ob%25C3%25A1_Ervas-Frutas-Flores-Bebid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544" y="1254281"/>
            <a:ext cx="4463938" cy="446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49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2.bp.blogspot.com/-sd3EFgmBYxA/WmHQiKCM6CI/AAAAAAAACXo/5tfgD7nIUNsdSSUZptXEgDhyIHMDHgtJwCLcBGAs/s1600/Infogr%25C3%25A1fico_Ob%25C3%25A1_Ferramentas-Simbolos-Pedr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784" y="380083"/>
            <a:ext cx="6109616" cy="610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779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1.bp.blogspot.com/-410bA9uNNzQ/WmHRFlOraJI/AAAAAAAACX8/Z5dBOfABX3w5TS2_Ubd9CABRAi6lTpNHgCLcBGAs/s1600/Infogr%25C3%25A1fico_Xang%25C3%25B4_Dados-Gera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1" y="1395948"/>
            <a:ext cx="4391696" cy="439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3.bp.blogspot.com/-21h6a_xqFZs/WmHRIb_UMrI/AAAAAAAACYA/2i37fFBOLcApiP1eguXdKJebgLcsZEKEwCLcBGAs/s1600/Infogr%25C3%25A1fico_Xang%25C3%25B4_Ervas-Frutas-Flores-Bebid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66" y="1395947"/>
            <a:ext cx="4391696" cy="439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019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2.bp.blogspot.com/-ZMAN6gjt6cs/WmHRLNNhdmI/AAAAAAAACYE/KwMRQ2ideuoYvE7WAponlvtELW8tS_Y3gCLcBGAs/s1600/Infogr%25C3%25A1fico_Xang%25C3%25B4_Ferramentas-Simbolos-Pedr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93900"/>
            <a:ext cx="6108700" cy="610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63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4.bp.blogspot.com/-wShvyA9jYjM/WmHRN5Y_ErI/AAAAAAAACYI/nC46suTOHIkbA8bd7ddypRkLSy8-L6fVACLcBGAs/s1600/Infogr%25C3%25A1fico_Egunit%25C3%25A1_Dados-Gera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75" y="1473223"/>
            <a:ext cx="4145969" cy="41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4.bp.blogspot.com/-nEIqApKF_Yk/WmHRPd1FuwI/AAAAAAAACYM/e8CPk_zYys0s2Pq4lNLEH1GdjOTPPBb-QCLcBGAs/s1600/Infogr%25C3%25A1fico_Egunit%25C3%25A1_Ervas-Frutas-Flores-Bebid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375" y="1473224"/>
            <a:ext cx="4169535" cy="416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21975" y="276592"/>
            <a:ext cx="2416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OROINÁ</a:t>
            </a:r>
            <a:endParaRPr lang="pt-BR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650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828177" y="456577"/>
            <a:ext cx="6259023" cy="6029660"/>
            <a:chOff x="2479340" y="345740"/>
            <a:chExt cx="6259023" cy="6029660"/>
          </a:xfrm>
        </p:grpSpPr>
        <p:pic>
          <p:nvPicPr>
            <p:cNvPr id="17410" name="Picture 2" descr="https://2.bp.blogspot.com/-nNaJujoOSwQ/WmHRRcoOzgI/AAAAAAAACYQ/FB8pqOO-5xgn_7PWche96W92unGWNxp0QCLcBGAs/s1600/Infogr%25C3%25A1fico_Egunit%25C3%25A1_Ferramentas-Simbolos-Pedra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340" y="345740"/>
              <a:ext cx="6029659" cy="602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/>
            <p:cNvSpPr txBox="1"/>
            <p:nvPr/>
          </p:nvSpPr>
          <p:spPr>
            <a:xfrm>
              <a:off x="6322148" y="1069765"/>
              <a:ext cx="24162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(OROINÁ)</a:t>
              </a:r>
              <a:endParaRPr lang="pt-B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" name="CaixaDeTexto 4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726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4.bp.blogspot.com/-D8d3OIpjZms/WmHRu4ig1rI/AAAAAAAACYg/RqLrGhcP2YQG8tKN3gje9HwXLL4HyUmHwCLcBGAs/s1600/Infogr%25C3%25A1fico_Ogum_Dados-Gera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0" y="1357313"/>
            <a:ext cx="4193482" cy="419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s://3.bp.blogspot.com/-KQIVq5sqjYw/WmHRxr9nWcI/AAAAAAAACYo/FbKifP13sa8wZABGTjaSL0grcMPURE_1ACLcBGAs/s1600/Infogr%25C3%25A1fico_Ogum_Ervas-Frutas-Flores-Bebid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695" y="1357313"/>
            <a:ext cx="4193482" cy="419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302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2.bp.blogspot.com/-ZfJDVRT_qss/WmHRzuuhL8I/AAAAAAAACYs/xrnakIjj5eEJlh6Li47yoxEliMI1N399QCLcBGAs/s1600/Infogr%25C3%25A1fico_Ogum_Ferramentas-Simbolos-Pedr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4" y="347261"/>
            <a:ext cx="6237846" cy="623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5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1.bp.blogspot.com/-NpHF386l94I/WmHR4XphI6I/AAAAAAAACYw/U2aNHISE5xkHPf3BZROMJDs6eN1iG-lXgCLcBGAs/s1600/Infogr%25C3%25A1fico_Yans%25C3%25A3_Dados-Gera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96" y="1267160"/>
            <a:ext cx="4326273" cy="432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2.bp.blogspot.com/-QjStjp4OXbg/WmHR78Vo0lI/AAAAAAAACY0/Ych7DmCf3PwwSu6YYrtz1zLayYpWl-EXQCLcBGAs/s1600/Infogr%25C3%25A1fico_Yans%25C3%25A3_Ervas-Frutas-Flores-Bebid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544" y="1267160"/>
            <a:ext cx="4326273" cy="432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794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Grupo 2"/>
          <p:cNvGrpSpPr/>
          <p:nvPr/>
        </p:nvGrpSpPr>
        <p:grpSpPr>
          <a:xfrm>
            <a:off x="845901" y="151943"/>
            <a:ext cx="7526099" cy="6730097"/>
            <a:chOff x="845893" y="151943"/>
            <a:chExt cx="7526099" cy="6730097"/>
          </a:xfrm>
        </p:grpSpPr>
        <p:grpSp>
          <p:nvGrpSpPr>
            <p:cNvPr id="2" name="Grupo 1"/>
            <p:cNvGrpSpPr/>
            <p:nvPr/>
          </p:nvGrpSpPr>
          <p:grpSpPr>
            <a:xfrm>
              <a:off x="845893" y="151943"/>
              <a:ext cx="7122201" cy="6730097"/>
              <a:chOff x="845893" y="151943"/>
              <a:chExt cx="7122201" cy="6730097"/>
            </a:xfrm>
          </p:grpSpPr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2586" y="383897"/>
                <a:ext cx="6067398" cy="6075609"/>
              </a:xfrm>
              <a:prstGeom prst="rect">
                <a:avLst/>
              </a:prstGeom>
            </p:spPr>
          </p:pic>
          <p:sp>
            <p:nvSpPr>
              <p:cNvPr id="6" name="CaixaDeTexto 5"/>
              <p:cNvSpPr txBox="1"/>
              <p:nvPr/>
            </p:nvSpPr>
            <p:spPr>
              <a:xfrm>
                <a:off x="4179193" y="151943"/>
                <a:ext cx="8371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OXALÁ</a:t>
                </a:r>
                <a:endParaRPr lang="pt-B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" name="CaixaDeTexto 6"/>
              <p:cNvSpPr txBox="1"/>
              <p:nvPr/>
            </p:nvSpPr>
            <p:spPr>
              <a:xfrm>
                <a:off x="4101921" y="6297265"/>
                <a:ext cx="9916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LOGUNÃ TEMPO</a:t>
                </a:r>
                <a:endParaRPr lang="pt-B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" name="CaixaDeTexto 7"/>
              <p:cNvSpPr txBox="1"/>
              <p:nvPr/>
            </p:nvSpPr>
            <p:spPr>
              <a:xfrm>
                <a:off x="845893" y="2343346"/>
                <a:ext cx="10124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OBALUAÊ</a:t>
                </a:r>
                <a:endParaRPr lang="pt-B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" name="CaixaDeTexto 8"/>
              <p:cNvSpPr txBox="1"/>
              <p:nvPr/>
            </p:nvSpPr>
            <p:spPr>
              <a:xfrm>
                <a:off x="2787937" y="490497"/>
                <a:ext cx="8371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OXUM</a:t>
                </a:r>
                <a:endParaRPr lang="pt-B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" name="CaixaDeTexto 9"/>
              <p:cNvSpPr txBox="1"/>
              <p:nvPr/>
            </p:nvSpPr>
            <p:spPr>
              <a:xfrm>
                <a:off x="7130967" y="2290356"/>
                <a:ext cx="8371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XANGÔ</a:t>
                </a:r>
                <a:endParaRPr lang="pt-B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CaixaDeTexto 10"/>
              <p:cNvSpPr txBox="1"/>
              <p:nvPr/>
            </p:nvSpPr>
            <p:spPr>
              <a:xfrm>
                <a:off x="6537646" y="1252488"/>
                <a:ext cx="8371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OXÓSSI</a:t>
                </a:r>
                <a:endParaRPr lang="pt-B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1653518" y="1265574"/>
                <a:ext cx="8371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OGUM</a:t>
                </a:r>
                <a:endParaRPr lang="pt-B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CaixaDeTexto 12"/>
              <p:cNvSpPr txBox="1"/>
              <p:nvPr/>
            </p:nvSpPr>
            <p:spPr>
              <a:xfrm>
                <a:off x="5575844" y="533390"/>
                <a:ext cx="11075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YEMANJÁ</a:t>
                </a:r>
                <a:endParaRPr lang="pt-B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CaixaDeTexto 13"/>
              <p:cNvSpPr txBox="1"/>
              <p:nvPr/>
            </p:nvSpPr>
            <p:spPr>
              <a:xfrm>
                <a:off x="5470641" y="6127988"/>
                <a:ext cx="11075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OXUMARÉ</a:t>
                </a:r>
                <a:endParaRPr lang="pt-B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CaixaDeTexto 14"/>
              <p:cNvSpPr txBox="1"/>
              <p:nvPr/>
            </p:nvSpPr>
            <p:spPr>
              <a:xfrm>
                <a:off x="1653518" y="5342845"/>
                <a:ext cx="5781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OBÁ</a:t>
                </a:r>
                <a:endParaRPr lang="pt-B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CaixaDeTexto 15"/>
              <p:cNvSpPr txBox="1"/>
              <p:nvPr/>
            </p:nvSpPr>
            <p:spPr>
              <a:xfrm>
                <a:off x="1053033" y="4189095"/>
                <a:ext cx="10045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OROINÁ</a:t>
                </a:r>
                <a:endParaRPr lang="pt-B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7" name="CaixaDeTexto 16"/>
              <p:cNvSpPr txBox="1"/>
              <p:nvPr/>
            </p:nvSpPr>
            <p:spPr>
              <a:xfrm>
                <a:off x="6820813" y="5214345"/>
                <a:ext cx="8371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IANSÃ</a:t>
                </a:r>
                <a:endParaRPr lang="pt-B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" name="CaixaDeTexto 18"/>
              <p:cNvSpPr txBox="1"/>
              <p:nvPr/>
            </p:nvSpPr>
            <p:spPr>
              <a:xfrm>
                <a:off x="2538893" y="6152291"/>
                <a:ext cx="8821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OMULU</a:t>
                </a:r>
                <a:endParaRPr lang="pt-B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" name="CaixaDeTexto 17"/>
            <p:cNvSpPr txBox="1"/>
            <p:nvPr/>
          </p:nvSpPr>
          <p:spPr>
            <a:xfrm>
              <a:off x="7249724" y="3846974"/>
              <a:ext cx="11222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NANÃ BURUQUÊ</a:t>
              </a:r>
              <a:endPara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1" name="CaixaDeTexto 20"/>
          <p:cNvSpPr txBox="1"/>
          <p:nvPr/>
        </p:nvSpPr>
        <p:spPr>
          <a:xfrm>
            <a:off x="65953" y="53553"/>
            <a:ext cx="2978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Sete pares de Orixás:</a:t>
            </a:r>
            <a:endParaRPr lang="pt-BR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FFFF00"/>
                </a:solidFill>
              </a:rPr>
              <a:t>Por Marco Bechara</a:t>
            </a:r>
            <a:endParaRPr lang="pt-BR" sz="11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73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1.bp.blogspot.com/-KpIpAf0JnVU/WmHR-Lep3wI/AAAAAAAACY4/0aTBSjM5knUbHpozckw3CKxUCeq-xHbVACLcBGAs/s1600/Infogr%25C3%25A1fico_Yans%25C3%25A3_Ferramentas-Simbolos-Pedras%2B%25281%25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390" y="386388"/>
            <a:ext cx="6206410" cy="620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2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3.bp.blogspot.com/-Gstn_P7dADw/WmHSwYJSyYI/AAAAAAAACZM/Gc0zv5fGbrUwjXeVxrH_S8oyXA_aN2mPgCLcBGAs/s1600/Infogr%25C3%25A1fico_Obaluai%25C3%25AA_Dados-Gera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7" y="1099735"/>
            <a:ext cx="4223242" cy="422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s://4.bp.blogspot.com/-5AC9t-qgY7Q/WmHS0nbqrtI/AAAAAAAACZQ/P70ATR_FwiIdoRlgCr9ENNu34aL67jRLwCLcBGAs/s1600/Infogr%25C3%25A1fico_Obaluai%25C3%25AA_Ervas-Frutas-Flores-Bebid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913" y="1099735"/>
            <a:ext cx="4223242" cy="422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05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3.bp.blogspot.com/-OYud-sYbRmU/WmHS3NCwI_I/AAAAAAAACZU/BAZKGnrv0a40BJ1gaVgoxGchc9kyFpB6ACLcBGAs/s1600/Infogr%25C3%25A1fico_Obaluai%25C3%25AA_Ferramentas-Simbolos-Pedr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17" y="423414"/>
            <a:ext cx="6053584" cy="605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5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4.bp.blogspot.com/-Tl9t6xZwHNk/WmHS5f0L7sI/AAAAAAAACZY/8nWapa0D2iIsBFXuxoToRlCI8NTY3CHiwCLcBGAs/s1600/Infogr%25C3%25A1fico_Nan%25C3%25A3_Dados-Gera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0" y="1331554"/>
            <a:ext cx="4158848" cy="415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s://4.bp.blogspot.com/-CW4VLnu_A0U/WmHS7N8UFtI/AAAAAAAACZc/gpTg_GjtBUwq5Rf3e8U06UsG6Ct7vhPJQCLcBGAs/s1600/Infogr%25C3%25A1fico_Nan%25C3%25A3_Ervas-Frutas-Flores-Bebid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66" y="1331554"/>
            <a:ext cx="4158848" cy="415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70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s://1.bp.blogspot.com/-YowDR3cdPfY/WmHS89pht6I/AAAAAAAACZg/gJCERXe33L4Sla1YynvK4glQ-C5EtlHOQCLcBGAs/s1600/Infogr%25C3%25A1fico_Nan%25C3%25A3_Ferramentas-Simbolos-Pedr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344131"/>
            <a:ext cx="6159499" cy="615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10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s://1.bp.blogspot.com/-IeXwFfEGI34/WmHTAZjdXWI/AAAAAAAACZk/VJh0gbVCZ4QKAPDrF79A4EocXMzw3q8FwCLcBGAs/s1600/Infogr%25C3%25A1fico_Yemanj%25C3%25A1_Dados-Gera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96" y="1022463"/>
            <a:ext cx="4261879" cy="426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s://3.bp.blogspot.com/-AsSk7Y8YWLo/WmHTCfZCCVI/AAAAAAAACZo/fgrAnnWn0yQTu86BPEPZJTDvq-YfXC_UgCLcBGAs/s1600/Infogr%25C3%25A1fico_Yemanj%25C3%25A1_Ervas-Frutas-Flores-Bebid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5" y="1022464"/>
            <a:ext cx="4261879" cy="426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90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s://3.bp.blogspot.com/-uS4pL0o_4Uk/WmHTE2loaPI/AAAAAAAACZs/aibJyHpc5JMHY5d94jmSjgmDnz5gL64vACLcBGAs/s1600/Infogr%25C3%25A1fico_Yemanj%25C3%25A1_Ferramentas-Simbolos-Pedr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400877"/>
            <a:ext cx="6121400" cy="612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96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s://2.bp.blogspot.com/-h_LZuJzSGOc/WmHTJvRe1VI/AAAAAAAACZw/r1o13wjDQFEdNuuZwdUmcb3ojg-na96dACLcBGAs/s1600/Infogr%25C3%25A1fico_Omulu_Dados-Gera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97" y="1280039"/>
            <a:ext cx="4377788" cy="437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s://2.bp.blogspot.com/-LMM7Qa5awjc/WmHTMN2t9BI/AAAAAAAACZ0/VQmrzlTW780gC1OZtuOJ-L6WQNBptaf0gCLcBGAs/s1600/Infogr%25C3%25A1fico_Omulu_Ervas-Frutas-Flores-Bebid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060" y="1280039"/>
            <a:ext cx="4377788" cy="437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32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s://2.bp.blogspot.com/-D9sMzZ7f1uU/WmHTN9uunLI/AAAAAAAACZ4/yBgumNkMIYcn91ZFpLajLaTlLMA2nBjWACLcBGAs/s1600/Infogr%25C3%25A1fico_Omulu_Ferramentas-Simbolos-Pedr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384" y="358484"/>
            <a:ext cx="6093115" cy="609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81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4786758" y="115888"/>
            <a:ext cx="43572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b="1" u="sng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Como a energia entra </a:t>
            </a:r>
            <a:r>
              <a:rPr lang="pt-BR" b="1" u="sng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pelos principais chakras e </a:t>
            </a:r>
            <a:r>
              <a:rPr lang="pt-BR" b="1" u="sng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chega ao corpo físico</a:t>
            </a:r>
            <a:r>
              <a:rPr lang="pt-BR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?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4786758" y="836712"/>
            <a:ext cx="4321746" cy="560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b="1" dirty="0" smtClean="0">
                <a:latin typeface="Comic Sans MS" pitchFamily="66" charset="0"/>
              </a:rPr>
              <a:t>As energias chegam nos chakras no ritmo da respiração</a:t>
            </a:r>
          </a:p>
          <a:p>
            <a:pPr algn="ctr">
              <a:spcBef>
                <a:spcPct val="50000"/>
              </a:spcBef>
              <a:defRPr/>
            </a:pPr>
            <a:endParaRPr lang="pt-BR" b="1" dirty="0">
              <a:latin typeface="Comic Sans MS" pitchFamily="66" charset="0"/>
            </a:endParaRPr>
          </a:p>
          <a:p>
            <a:pPr algn="ctr">
              <a:spcBef>
                <a:spcPct val="50000"/>
              </a:spcBef>
              <a:defRPr/>
            </a:pPr>
            <a:r>
              <a:rPr lang="pt-BR" b="1" dirty="0" smtClean="0">
                <a:latin typeface="Comic Sans MS" pitchFamily="66" charset="0"/>
              </a:rPr>
              <a:t>Fluem </a:t>
            </a:r>
            <a:r>
              <a:rPr lang="pt-BR" b="1" dirty="0">
                <a:latin typeface="Comic Sans MS" pitchFamily="66" charset="0"/>
              </a:rPr>
              <a:t>pelas </a:t>
            </a:r>
            <a:r>
              <a:rPr lang="pt-BR" b="1" u="sng" dirty="0">
                <a:solidFill>
                  <a:srgbClr val="0000FF"/>
                </a:solidFill>
                <a:latin typeface="Comic Sans MS" pitchFamily="66" charset="0"/>
              </a:rPr>
              <a:t>NÁDIS </a:t>
            </a:r>
            <a:r>
              <a:rPr lang="pt-BR" sz="1600" dirty="0">
                <a:latin typeface="Comic Sans MS" pitchFamily="66" charset="0"/>
              </a:rPr>
              <a:t>(Canais energéticos do corpo espiritual e do duplo etéreo</a:t>
            </a:r>
            <a:r>
              <a:rPr lang="pt-BR" sz="1600" dirty="0" smtClean="0">
                <a:latin typeface="Comic Sans MS" pitchFamily="66" charset="0"/>
              </a:rPr>
              <a:t>)</a:t>
            </a:r>
            <a:endParaRPr lang="pt-BR" dirty="0" smtClean="0">
              <a:latin typeface="Comic Sans MS" pitchFamily="66" charset="0"/>
            </a:endParaRPr>
          </a:p>
          <a:p>
            <a:pPr algn="ctr">
              <a:spcBef>
                <a:spcPct val="50000"/>
              </a:spcBef>
              <a:defRPr/>
            </a:pPr>
            <a:endParaRPr lang="pt-BR" sz="1000" b="1" dirty="0" smtClean="0">
              <a:latin typeface="Comic Sans MS" pitchFamily="66" charset="0"/>
            </a:endParaRPr>
          </a:p>
          <a:p>
            <a:pPr algn="ctr">
              <a:spcBef>
                <a:spcPct val="50000"/>
              </a:spcBef>
              <a:defRPr/>
            </a:pPr>
            <a:endParaRPr lang="pt-BR" sz="1000" b="1" dirty="0" smtClean="0">
              <a:latin typeface="Comic Sans MS" pitchFamily="66" charset="0"/>
            </a:endParaRPr>
          </a:p>
          <a:p>
            <a:pPr algn="ctr">
              <a:spcBef>
                <a:spcPct val="50000"/>
              </a:spcBef>
              <a:defRPr/>
            </a:pPr>
            <a:endParaRPr lang="pt-BR" sz="1000" b="1" dirty="0">
              <a:latin typeface="Comic Sans MS" pitchFamily="66" charset="0"/>
            </a:endParaRPr>
          </a:p>
          <a:p>
            <a:pPr algn="ctr">
              <a:spcBef>
                <a:spcPct val="50000"/>
              </a:spcBef>
              <a:defRPr/>
            </a:pPr>
            <a:r>
              <a:rPr lang="pt-BR" b="1" dirty="0">
                <a:latin typeface="Comic Sans MS" pitchFamily="66" charset="0"/>
              </a:rPr>
              <a:t>Chegam no Sistema nervoso                   </a:t>
            </a:r>
            <a:r>
              <a:rPr lang="pt-BR" dirty="0">
                <a:solidFill>
                  <a:srgbClr val="0000CC"/>
                </a:solidFill>
                <a:latin typeface="Comic Sans MS" pitchFamily="66" charset="0"/>
              </a:rPr>
              <a:t>(corpo físico)</a:t>
            </a:r>
          </a:p>
          <a:p>
            <a:pPr algn="ctr">
              <a:spcBef>
                <a:spcPct val="50000"/>
              </a:spcBef>
              <a:defRPr/>
            </a:pPr>
            <a:endParaRPr lang="pt-BR" b="1" dirty="0">
              <a:latin typeface="Comic Sans MS" pitchFamily="66" charset="0"/>
            </a:endParaRPr>
          </a:p>
          <a:p>
            <a:pPr algn="ctr">
              <a:spcBef>
                <a:spcPct val="50000"/>
              </a:spcBef>
              <a:defRPr/>
            </a:pPr>
            <a:r>
              <a:rPr lang="pt-BR" b="1" dirty="0" smtClean="0">
                <a:latin typeface="Comic Sans MS" pitchFamily="66" charset="0"/>
              </a:rPr>
              <a:t>Sistema </a:t>
            </a:r>
            <a:r>
              <a:rPr lang="pt-BR" b="1" dirty="0">
                <a:latin typeface="Comic Sans MS" pitchFamily="66" charset="0"/>
              </a:rPr>
              <a:t>endócrino</a:t>
            </a:r>
          </a:p>
          <a:p>
            <a:pPr algn="ctr">
              <a:spcBef>
                <a:spcPct val="50000"/>
              </a:spcBef>
              <a:defRPr/>
            </a:pPr>
            <a:endParaRPr lang="pt-BR" b="1" dirty="0">
              <a:latin typeface="Comic Sans MS" pitchFamily="66" charset="0"/>
            </a:endParaRPr>
          </a:p>
          <a:p>
            <a:pPr algn="ctr">
              <a:spcBef>
                <a:spcPct val="50000"/>
              </a:spcBef>
              <a:defRPr/>
            </a:pPr>
            <a:r>
              <a:rPr lang="pt-BR" b="1" dirty="0" smtClean="0">
                <a:latin typeface="Comic Sans MS" pitchFamily="66" charset="0"/>
              </a:rPr>
              <a:t>Sangue</a:t>
            </a:r>
          </a:p>
          <a:p>
            <a:pPr algn="ctr">
              <a:spcBef>
                <a:spcPct val="50000"/>
              </a:spcBef>
              <a:defRPr/>
            </a:pPr>
            <a:endParaRPr lang="pt-BR" b="1" dirty="0">
              <a:latin typeface="Comic Sans MS" pitchFamily="66" charset="0"/>
            </a:endParaRPr>
          </a:p>
          <a:p>
            <a:pPr algn="ctr">
              <a:spcBef>
                <a:spcPct val="50000"/>
              </a:spcBef>
              <a:defRPr/>
            </a:pPr>
            <a:r>
              <a:rPr lang="pt-BR" b="1" dirty="0" smtClean="0">
                <a:latin typeface="Comic Sans MS" pitchFamily="66" charset="0"/>
              </a:rPr>
              <a:t>Células</a:t>
            </a: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6623272" y="1484461"/>
            <a:ext cx="576263" cy="360363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5126" name="AutoShape 6"/>
          <p:cNvSpPr>
            <a:spLocks noChangeArrowheads="1"/>
          </p:cNvSpPr>
          <p:nvPr/>
        </p:nvSpPr>
        <p:spPr bwMode="auto">
          <a:xfrm>
            <a:off x="6623271" y="2782908"/>
            <a:ext cx="576263" cy="36195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5127" name="AutoShape 7"/>
          <p:cNvSpPr>
            <a:spLocks noChangeArrowheads="1"/>
          </p:cNvSpPr>
          <p:nvPr/>
        </p:nvSpPr>
        <p:spPr bwMode="auto">
          <a:xfrm>
            <a:off x="6660033" y="3933304"/>
            <a:ext cx="576263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5128" name="AutoShape 8"/>
          <p:cNvSpPr>
            <a:spLocks noChangeArrowheads="1"/>
          </p:cNvSpPr>
          <p:nvPr/>
        </p:nvSpPr>
        <p:spPr bwMode="auto">
          <a:xfrm>
            <a:off x="6659499" y="4795813"/>
            <a:ext cx="576263" cy="433387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>
            <a:off x="5508104" y="2442374"/>
            <a:ext cx="280689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1600" dirty="0">
                <a:solidFill>
                  <a:srgbClr val="0000FF"/>
                </a:solidFill>
                <a:latin typeface="Comic Sans MS" pitchFamily="66" charset="0"/>
              </a:rPr>
              <a:t>(Pingalá; Sushumna</a:t>
            </a:r>
            <a:r>
              <a:rPr lang="pt-BR" sz="1600" dirty="0">
                <a:latin typeface="Comic Sans MS" pitchFamily="66" charset="0"/>
              </a:rPr>
              <a:t>; </a:t>
            </a:r>
            <a:r>
              <a:rPr lang="pt-BR" sz="1600" dirty="0">
                <a:solidFill>
                  <a:srgbClr val="0000FF"/>
                </a:solidFill>
                <a:latin typeface="Comic Sans MS" pitchFamily="66" charset="0"/>
              </a:rPr>
              <a:t>Idá;)</a:t>
            </a:r>
          </a:p>
        </p:txBody>
      </p:sp>
      <p:sp>
        <p:nvSpPr>
          <p:cNvPr id="44" name="AutoShape 8"/>
          <p:cNvSpPr>
            <a:spLocks noChangeArrowheads="1"/>
          </p:cNvSpPr>
          <p:nvPr/>
        </p:nvSpPr>
        <p:spPr bwMode="auto">
          <a:xfrm>
            <a:off x="6660232" y="5589240"/>
            <a:ext cx="576263" cy="433387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5652120" y="6309320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0000CC"/>
                </a:solidFill>
                <a:latin typeface="Comic Sans MS" pitchFamily="66" charset="0"/>
              </a:rPr>
              <a:t>(citoplasma: mitocôndrias)</a:t>
            </a:r>
            <a:endParaRPr lang="pt-BR" sz="1600" dirty="0">
              <a:solidFill>
                <a:srgbClr val="0000CC"/>
              </a:solidFill>
              <a:latin typeface="Comic Sans MS" pitchFamily="66" charset="0"/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179512" y="138118"/>
            <a:ext cx="4474599" cy="6531242"/>
            <a:chOff x="179512" y="138118"/>
            <a:chExt cx="4474599" cy="6531242"/>
          </a:xfrm>
        </p:grpSpPr>
        <p:graphicFrame>
          <p:nvGraphicFramePr>
            <p:cNvPr id="15" name="Objeto 14"/>
            <p:cNvGraphicFramePr>
              <a:graphicFrameLocks noChangeAspect="1"/>
            </p:cNvGraphicFramePr>
            <p:nvPr>
              <p:extLst/>
            </p:nvPr>
          </p:nvGraphicFramePr>
          <p:xfrm>
            <a:off x="179512" y="188640"/>
            <a:ext cx="4474599" cy="6480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35" r:id="rId4" imgW="6298413" imgH="9142857" progId="CorelPHOTOPAINT.Image.13">
                    <p:embed/>
                  </p:oleObj>
                </mc:Choice>
                <mc:Fallback>
                  <p:oleObj r:id="rId4" imgW="6298413" imgH="9142857" progId="CorelPHOTOPAINT.Image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512" y="188640"/>
                          <a:ext cx="4474599" cy="64807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CaixaDeTexto 15"/>
            <p:cNvSpPr txBox="1"/>
            <p:nvPr/>
          </p:nvSpPr>
          <p:spPr>
            <a:xfrm>
              <a:off x="1979712" y="138118"/>
              <a:ext cx="12961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 smtClean="0">
                  <a:solidFill>
                    <a:srgbClr val="FFFF00"/>
                  </a:solidFill>
                </a:rPr>
                <a:t>Antahkarana</a:t>
              </a:r>
              <a:endParaRPr lang="pt-BR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7" name="Forma livre 16"/>
            <p:cNvSpPr/>
            <p:nvPr/>
          </p:nvSpPr>
          <p:spPr>
            <a:xfrm>
              <a:off x="2661313" y="2142597"/>
              <a:ext cx="253072" cy="41045"/>
            </a:xfrm>
            <a:custGeom>
              <a:avLst/>
              <a:gdLst>
                <a:gd name="connsiteX0" fmla="*/ 13648 w 253072"/>
                <a:gd name="connsiteY0" fmla="*/ 13749 h 41045"/>
                <a:gd name="connsiteX1" fmla="*/ 122830 w 253072"/>
                <a:gd name="connsiteY1" fmla="*/ 27397 h 41045"/>
                <a:gd name="connsiteX2" fmla="*/ 245660 w 253072"/>
                <a:gd name="connsiteY2" fmla="*/ 41045 h 41045"/>
                <a:gd name="connsiteX3" fmla="*/ 136478 w 253072"/>
                <a:gd name="connsiteY3" fmla="*/ 27397 h 41045"/>
                <a:gd name="connsiteX4" fmla="*/ 0 w 253072"/>
                <a:gd name="connsiteY4" fmla="*/ 13749 h 41045"/>
                <a:gd name="connsiteX5" fmla="*/ 204717 w 253072"/>
                <a:gd name="connsiteY5" fmla="*/ 27397 h 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072" h="41045">
                  <a:moveTo>
                    <a:pt x="13648" y="13749"/>
                  </a:moveTo>
                  <a:lnTo>
                    <a:pt x="122830" y="27397"/>
                  </a:lnTo>
                  <a:cubicBezTo>
                    <a:pt x="163743" y="32210"/>
                    <a:pt x="204465" y="41045"/>
                    <a:pt x="245660" y="41045"/>
                  </a:cubicBezTo>
                  <a:cubicBezTo>
                    <a:pt x="282337" y="41045"/>
                    <a:pt x="172872" y="31946"/>
                    <a:pt x="136478" y="27397"/>
                  </a:cubicBezTo>
                  <a:cubicBezTo>
                    <a:pt x="36797" y="-5829"/>
                    <a:pt x="82504" y="-6876"/>
                    <a:pt x="0" y="13749"/>
                  </a:cubicBezTo>
                  <a:cubicBezTo>
                    <a:pt x="103139" y="39534"/>
                    <a:pt x="35834" y="27397"/>
                    <a:pt x="204717" y="27397"/>
                  </a:cubicBezTo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Forma livre 17"/>
            <p:cNvSpPr/>
            <p:nvPr/>
          </p:nvSpPr>
          <p:spPr>
            <a:xfrm>
              <a:off x="2934269" y="2074460"/>
              <a:ext cx="245659" cy="109182"/>
            </a:xfrm>
            <a:custGeom>
              <a:avLst/>
              <a:gdLst>
                <a:gd name="connsiteX0" fmla="*/ 0 w 245659"/>
                <a:gd name="connsiteY0" fmla="*/ 109182 h 109182"/>
                <a:gd name="connsiteX1" fmla="*/ 109182 w 245659"/>
                <a:gd name="connsiteY1" fmla="*/ 68239 h 109182"/>
                <a:gd name="connsiteX2" fmla="*/ 232012 w 245659"/>
                <a:gd name="connsiteY2" fmla="*/ 13647 h 109182"/>
                <a:gd name="connsiteX3" fmla="*/ 245659 w 245659"/>
                <a:gd name="connsiteY3" fmla="*/ 0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59" h="109182">
                  <a:moveTo>
                    <a:pt x="0" y="109182"/>
                  </a:moveTo>
                  <a:cubicBezTo>
                    <a:pt x="161768" y="76827"/>
                    <a:pt x="-5827" y="119354"/>
                    <a:pt x="109182" y="68239"/>
                  </a:cubicBezTo>
                  <a:cubicBezTo>
                    <a:pt x="211024" y="22976"/>
                    <a:pt x="164623" y="64189"/>
                    <a:pt x="232012" y="13647"/>
                  </a:cubicBezTo>
                  <a:cubicBezTo>
                    <a:pt x="237159" y="9787"/>
                    <a:pt x="241110" y="4549"/>
                    <a:pt x="245659" y="0"/>
                  </a:cubicBezTo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Forma livre 18"/>
            <p:cNvSpPr/>
            <p:nvPr/>
          </p:nvSpPr>
          <p:spPr>
            <a:xfrm>
              <a:off x="2920621" y="2197290"/>
              <a:ext cx="286603" cy="122829"/>
            </a:xfrm>
            <a:custGeom>
              <a:avLst/>
              <a:gdLst>
                <a:gd name="connsiteX0" fmla="*/ 0 w 286603"/>
                <a:gd name="connsiteY0" fmla="*/ 0 h 122829"/>
                <a:gd name="connsiteX1" fmla="*/ 68239 w 286603"/>
                <a:gd name="connsiteY1" fmla="*/ 54591 h 122829"/>
                <a:gd name="connsiteX2" fmla="*/ 232012 w 286603"/>
                <a:gd name="connsiteY2" fmla="*/ 95534 h 122829"/>
                <a:gd name="connsiteX3" fmla="*/ 286603 w 286603"/>
                <a:gd name="connsiteY3" fmla="*/ 122829 h 12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603" h="122829">
                  <a:moveTo>
                    <a:pt x="0" y="0"/>
                  </a:moveTo>
                  <a:cubicBezTo>
                    <a:pt x="22746" y="18197"/>
                    <a:pt x="42666" y="40642"/>
                    <a:pt x="68239" y="54591"/>
                  </a:cubicBezTo>
                  <a:cubicBezTo>
                    <a:pt x="115819" y="80543"/>
                    <a:pt x="179989" y="86863"/>
                    <a:pt x="232012" y="95534"/>
                  </a:cubicBezTo>
                  <a:cubicBezTo>
                    <a:pt x="279058" y="111216"/>
                    <a:pt x="262782" y="99010"/>
                    <a:pt x="286603" y="122829"/>
                  </a:cubicBezTo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Forma livre 19"/>
            <p:cNvSpPr/>
            <p:nvPr/>
          </p:nvSpPr>
          <p:spPr>
            <a:xfrm>
              <a:off x="3161284" y="2097505"/>
              <a:ext cx="73235" cy="213378"/>
            </a:xfrm>
            <a:custGeom>
              <a:avLst/>
              <a:gdLst>
                <a:gd name="connsiteX0" fmla="*/ 4997 w 73235"/>
                <a:gd name="connsiteY0" fmla="*/ 4250 h 213378"/>
                <a:gd name="connsiteX1" fmla="*/ 18644 w 73235"/>
                <a:gd name="connsiteY1" fmla="*/ 208967 h 213378"/>
                <a:gd name="connsiteX2" fmla="*/ 59588 w 73235"/>
                <a:gd name="connsiteY2" fmla="*/ 181671 h 213378"/>
                <a:gd name="connsiteX3" fmla="*/ 73235 w 73235"/>
                <a:gd name="connsiteY3" fmla="*/ 140728 h 213378"/>
                <a:gd name="connsiteX4" fmla="*/ 4997 w 73235"/>
                <a:gd name="connsiteY4" fmla="*/ 4250 h 21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235" h="213378">
                  <a:moveTo>
                    <a:pt x="4997" y="4250"/>
                  </a:moveTo>
                  <a:cubicBezTo>
                    <a:pt x="-4102" y="15623"/>
                    <a:pt x="-1469" y="143601"/>
                    <a:pt x="18644" y="208967"/>
                  </a:cubicBezTo>
                  <a:cubicBezTo>
                    <a:pt x="23468" y="224645"/>
                    <a:pt x="49341" y="194479"/>
                    <a:pt x="59588" y="181671"/>
                  </a:cubicBezTo>
                  <a:cubicBezTo>
                    <a:pt x="68575" y="170438"/>
                    <a:pt x="68686" y="154376"/>
                    <a:pt x="73235" y="140728"/>
                  </a:cubicBezTo>
                  <a:cubicBezTo>
                    <a:pt x="43945" y="-5725"/>
                    <a:pt x="14096" y="-7123"/>
                    <a:pt x="4997" y="4250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Elipse 20"/>
            <p:cNvSpPr/>
            <p:nvPr/>
          </p:nvSpPr>
          <p:spPr>
            <a:xfrm>
              <a:off x="3103998" y="2097505"/>
              <a:ext cx="114572" cy="213378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3234519" y="1920150"/>
              <a:ext cx="1296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>
                  <a:solidFill>
                    <a:srgbClr val="FFFF00"/>
                  </a:solidFill>
                </a:rPr>
                <a:t>Chakra Posterior da cabeça</a:t>
              </a:r>
              <a:endParaRPr lang="pt-BR" sz="12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3044036" y="1506828"/>
            <a:ext cx="125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(Orixá Ancestral)</a:t>
            </a:r>
            <a:endParaRPr lang="pt-B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52208" y="2335850"/>
            <a:ext cx="125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(Orixá de frente)</a:t>
            </a:r>
            <a:endParaRPr lang="pt-B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3245865" y="2293837"/>
            <a:ext cx="1284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(Orixá de juntó)</a:t>
            </a:r>
            <a:endParaRPr lang="pt-B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-14001" y="-14867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77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441"/>
            <a:ext cx="9144000" cy="532655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519708" y="90152"/>
            <a:ext cx="6851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Setenário Sagrado na Umbanda:</a:t>
            </a:r>
            <a:endParaRPr lang="pt-BR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0" y="67492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mic Sans MS" panose="030F0702030302020204" pitchFamily="66" charset="0"/>
              </a:rPr>
              <a:t>Cada Orixá é magnetizado através de pontos específicos da natureza. A isso, identificamos como: “Os Portais Naturais”.</a:t>
            </a:r>
            <a:endParaRPr lang="pt-BR" sz="2400" dirty="0">
              <a:latin typeface="Comic Sans MS" panose="030F0702030302020204" pitchFamily="66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93183" y="1635616"/>
            <a:ext cx="124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OBALUAÊ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440288" y="1721367"/>
            <a:ext cx="133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OXUM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601532" y="1674253"/>
            <a:ext cx="133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XANGÔ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747751" y="1689242"/>
            <a:ext cx="133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OXALÁ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155841" y="1674253"/>
            <a:ext cx="133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OXÓSSI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445875" y="1721367"/>
            <a:ext cx="133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OGUM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18924" y="1746884"/>
            <a:ext cx="133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YEMANJÁ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18942" y="4541791"/>
            <a:ext cx="1339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PLANÍCIES</a:t>
            </a:r>
            <a:endParaRPr lang="pt-B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519708" y="4880345"/>
            <a:ext cx="1339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CACHOEIRAS</a:t>
            </a:r>
            <a:endParaRPr lang="pt-B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078049" y="4880345"/>
            <a:ext cx="1300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PEDREIRAS</a:t>
            </a:r>
            <a:endParaRPr lang="pt-BR" sz="16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855070" y="3950456"/>
            <a:ext cx="1300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</a:t>
            </a:r>
            <a:endParaRPr lang="pt-B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4840308" y="4477589"/>
            <a:ext cx="1300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MATAS</a:t>
            </a:r>
            <a:endParaRPr lang="pt-BR" sz="16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318153" y="4119733"/>
            <a:ext cx="1300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CAMINHOS</a:t>
            </a:r>
            <a:endParaRPr lang="pt-BR" sz="16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638240" y="4458287"/>
            <a:ext cx="1300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ÁGUAS DO MAR</a:t>
            </a:r>
            <a:endParaRPr lang="pt-BR" sz="16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778119" y="660119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3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51520" y="44624"/>
            <a:ext cx="84249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Correlação dos Chakras com Glandulas e Plexos</a:t>
            </a:r>
            <a:r>
              <a:rPr lang="pt-BR" sz="2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:</a:t>
            </a:r>
            <a:endParaRPr lang="pt-BR" sz="2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grpSp>
        <p:nvGrpSpPr>
          <p:cNvPr id="2" name="Grupo 15"/>
          <p:cNvGrpSpPr/>
          <p:nvPr/>
        </p:nvGrpSpPr>
        <p:grpSpPr>
          <a:xfrm>
            <a:off x="179512" y="548680"/>
            <a:ext cx="8853192" cy="6192688"/>
            <a:chOff x="179512" y="548680"/>
            <a:chExt cx="8853192" cy="6192688"/>
          </a:xfrm>
        </p:grpSpPr>
        <p:sp>
          <p:nvSpPr>
            <p:cNvPr id="12" name="Elipse 11"/>
            <p:cNvSpPr/>
            <p:nvPr/>
          </p:nvSpPr>
          <p:spPr>
            <a:xfrm>
              <a:off x="2251230" y="6525344"/>
              <a:ext cx="160530" cy="11496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1" name="Grupo 14"/>
            <p:cNvGrpSpPr/>
            <p:nvPr/>
          </p:nvGrpSpPr>
          <p:grpSpPr>
            <a:xfrm>
              <a:off x="179512" y="548680"/>
              <a:ext cx="8853192" cy="6192688"/>
              <a:chOff x="179512" y="548680"/>
              <a:chExt cx="8853192" cy="6192688"/>
            </a:xfrm>
          </p:grpSpPr>
          <p:grpSp>
            <p:nvGrpSpPr>
              <p:cNvPr id="13" name="Grupo 10"/>
              <p:cNvGrpSpPr/>
              <p:nvPr/>
            </p:nvGrpSpPr>
            <p:grpSpPr>
              <a:xfrm>
                <a:off x="179512" y="548680"/>
                <a:ext cx="8853192" cy="5907063"/>
                <a:chOff x="179512" y="692696"/>
                <a:chExt cx="8853192" cy="5907063"/>
              </a:xfrm>
            </p:grpSpPr>
            <p:pic>
              <p:nvPicPr>
                <p:cNvPr id="1026" name="Picture 2" descr="C:\Marco Bechara\Educação\@@Doutrina Espírita\@@ CEJA - Barra\Livro dos Médiuns\Centros Vitais - Chakras - Grandulas - Plexos.jp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79512" y="692696"/>
                  <a:ext cx="8853192" cy="5907063"/>
                </a:xfrm>
                <a:prstGeom prst="rect">
                  <a:avLst/>
                </a:prstGeom>
                <a:noFill/>
              </p:spPr>
            </p:pic>
            <p:sp>
              <p:nvSpPr>
                <p:cNvPr id="4" name="Elipse 3"/>
                <p:cNvSpPr/>
                <p:nvPr/>
              </p:nvSpPr>
              <p:spPr>
                <a:xfrm>
                  <a:off x="2251230" y="2698086"/>
                  <a:ext cx="160530" cy="114962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5" name="Elipse 4"/>
                <p:cNvSpPr/>
                <p:nvPr/>
              </p:nvSpPr>
              <p:spPr>
                <a:xfrm>
                  <a:off x="2213956" y="4482226"/>
                  <a:ext cx="160530" cy="114962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" name="Elipse 5"/>
                <p:cNvSpPr/>
                <p:nvPr/>
              </p:nvSpPr>
              <p:spPr>
                <a:xfrm>
                  <a:off x="2240886" y="6032957"/>
                  <a:ext cx="160530" cy="114962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" name="Elipse 6"/>
                <p:cNvSpPr/>
                <p:nvPr/>
              </p:nvSpPr>
              <p:spPr>
                <a:xfrm>
                  <a:off x="2240886" y="6266366"/>
                  <a:ext cx="160530" cy="114962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" name="Elipse 7"/>
                <p:cNvSpPr/>
                <p:nvPr/>
              </p:nvSpPr>
              <p:spPr>
                <a:xfrm>
                  <a:off x="2240886" y="3993776"/>
                  <a:ext cx="160530" cy="114962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" name="Elipse 8"/>
                <p:cNvSpPr/>
                <p:nvPr/>
              </p:nvSpPr>
              <p:spPr>
                <a:xfrm>
                  <a:off x="2213992" y="1676110"/>
                  <a:ext cx="160530" cy="114962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0" name="Elipse 9"/>
                <p:cNvSpPr/>
                <p:nvPr/>
              </p:nvSpPr>
              <p:spPr>
                <a:xfrm>
                  <a:off x="2219599" y="3233355"/>
                  <a:ext cx="160530" cy="114962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14" name="CaixaDeTexto 13"/>
              <p:cNvSpPr txBox="1"/>
              <p:nvPr/>
            </p:nvSpPr>
            <p:spPr>
              <a:xfrm>
                <a:off x="2411760" y="6402814"/>
                <a:ext cx="2088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 smtClean="0"/>
                  <a:t>Visão védica (YOGA)</a:t>
                </a:r>
                <a:endParaRPr lang="pt-BR" sz="1600" b="1" dirty="0"/>
              </a:p>
            </p:txBody>
          </p:sp>
        </p:grpSp>
      </p:grpSp>
      <p:sp>
        <p:nvSpPr>
          <p:cNvPr id="16" name="CaixaDeTexto 15"/>
          <p:cNvSpPr txBox="1"/>
          <p:nvPr/>
        </p:nvSpPr>
        <p:spPr>
          <a:xfrm>
            <a:off x="7751959" y="6604874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8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3855" y="99237"/>
            <a:ext cx="9144000" cy="672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5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Chakra </a:t>
            </a:r>
            <a:r>
              <a:rPr lang="pt-BR" sz="1500" b="1" dirty="0">
                <a:solidFill>
                  <a:srgbClr val="C00000"/>
                </a:solidFill>
                <a:latin typeface="Comic Sans MS" panose="030F0702030302020204" pitchFamily="66" charset="0"/>
              </a:rPr>
              <a:t>da </a:t>
            </a:r>
            <a:r>
              <a:rPr lang="pt-BR" sz="15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Coroa, </a:t>
            </a:r>
            <a:r>
              <a:rPr lang="pt-BR" sz="1500" dirty="0" smtClean="0">
                <a:latin typeface="Comic Sans MS" panose="030F0702030302020204" pitchFamily="66" charset="0"/>
              </a:rPr>
              <a:t>é </a:t>
            </a:r>
            <a:r>
              <a:rPr lang="pt-BR" sz="1500" dirty="0">
                <a:latin typeface="Comic Sans MS" panose="030F0702030302020204" pitchFamily="66" charset="0"/>
              </a:rPr>
              <a:t>o chakra do sentido da </a:t>
            </a:r>
            <a:r>
              <a:rPr lang="pt-BR" sz="1500" dirty="0" smtClean="0">
                <a:latin typeface="Comic Sans MS" panose="030F0702030302020204" pitchFamily="66" charset="0"/>
              </a:rPr>
              <a:t>fé, ligado ao pai Oxalá e a mãe Oya-Tempo (Logunan). Associado a glândula pineal. No </a:t>
            </a:r>
            <a:r>
              <a:rPr lang="pt-BR" sz="1500" dirty="0">
                <a:latin typeface="Comic Sans MS" panose="030F0702030302020204" pitchFamily="66" charset="0"/>
              </a:rPr>
              <a:t>centro desse chakra estará vibrando </a:t>
            </a:r>
            <a:r>
              <a:rPr lang="pt-BR" sz="1500" dirty="0" smtClean="0">
                <a:latin typeface="Comic Sans MS" panose="030F0702030302020204" pitchFamily="66" charset="0"/>
              </a:rPr>
              <a:t>o </a:t>
            </a:r>
            <a:r>
              <a:rPr lang="pt-BR" sz="1500" b="1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Orixá ancestral</a:t>
            </a:r>
            <a:r>
              <a:rPr lang="pt-BR" sz="1500" dirty="0">
                <a:latin typeface="Comic Sans MS" panose="030F0702030302020204" pitchFamily="66" charset="0"/>
              </a:rPr>
              <a:t>;</a:t>
            </a:r>
            <a:endParaRPr lang="pt-BR" sz="1500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400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5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Chakra Frontal </a:t>
            </a:r>
            <a:r>
              <a:rPr lang="pt-BR" sz="1500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(engloba o chakra da testa e o chakra Ajna)</a:t>
            </a:r>
            <a:r>
              <a:rPr lang="pt-BR" sz="1500" dirty="0" smtClean="0">
                <a:latin typeface="Comic Sans MS" panose="030F0702030302020204" pitchFamily="66" charset="0"/>
              </a:rPr>
              <a:t>, esses 2 chakras correlacionam as glândulas</a:t>
            </a:r>
            <a:r>
              <a:rPr lang="pt-BR" sz="1500" dirty="0">
                <a:latin typeface="Comic Sans MS" panose="030F0702030302020204" pitchFamily="66" charset="0"/>
              </a:rPr>
              <a:t> </a:t>
            </a:r>
            <a:r>
              <a:rPr lang="pt-BR" sz="1500" dirty="0" smtClean="0">
                <a:latin typeface="Comic Sans MS" panose="030F0702030302020204" pitchFamily="66" charset="0"/>
              </a:rPr>
              <a:t>pineal, também, e a glândula pituitária, responsáveis pelo raciocínio </a:t>
            </a:r>
            <a:r>
              <a:rPr lang="pt-BR" sz="1500" dirty="0">
                <a:latin typeface="Comic Sans MS" panose="030F0702030302020204" pitchFamily="66" charset="0"/>
              </a:rPr>
              <a:t>e </a:t>
            </a:r>
            <a:r>
              <a:rPr lang="pt-BR" sz="1500" dirty="0" smtClean="0">
                <a:latin typeface="Comic Sans MS" panose="030F0702030302020204" pitchFamily="66" charset="0"/>
              </a:rPr>
              <a:t>o pensar. Aqui </a:t>
            </a:r>
            <a:r>
              <a:rPr lang="pt-BR" sz="1500" dirty="0">
                <a:latin typeface="Comic Sans MS" panose="030F0702030302020204" pitchFamily="66" charset="0"/>
              </a:rPr>
              <a:t>está o sentido do </a:t>
            </a:r>
            <a:r>
              <a:rPr lang="pt-BR" sz="1500" dirty="0" smtClean="0">
                <a:latin typeface="Comic Sans MS" panose="030F0702030302020204" pitchFamily="66" charset="0"/>
              </a:rPr>
              <a:t>conhecimento, pertencente ao pai </a:t>
            </a:r>
            <a:r>
              <a:rPr lang="pt-BR" sz="1500" dirty="0">
                <a:latin typeface="Comic Sans MS" panose="030F0702030302020204" pitchFamily="66" charset="0"/>
              </a:rPr>
              <a:t>Oxóssi e </a:t>
            </a:r>
            <a:r>
              <a:rPr lang="pt-BR" sz="1500" dirty="0" smtClean="0">
                <a:latin typeface="Comic Sans MS" panose="030F0702030302020204" pitchFamily="66" charset="0"/>
              </a:rPr>
              <a:t>a mãe </a:t>
            </a:r>
            <a:r>
              <a:rPr lang="pt-BR" sz="1500" dirty="0">
                <a:latin typeface="Comic Sans MS" panose="030F0702030302020204" pitchFamily="66" charset="0"/>
              </a:rPr>
              <a:t>Obá. Na frente do frontal vibra o meu </a:t>
            </a:r>
            <a:r>
              <a:rPr lang="pt-BR" sz="1500" b="1" dirty="0">
                <a:solidFill>
                  <a:srgbClr val="0000CC"/>
                </a:solidFill>
                <a:latin typeface="Comic Sans MS" panose="030F0702030302020204" pitchFamily="66" charset="0"/>
              </a:rPr>
              <a:t>Orixá de frente </a:t>
            </a:r>
            <a:r>
              <a:rPr lang="pt-BR" sz="1500" dirty="0">
                <a:latin typeface="Comic Sans MS" panose="030F0702030302020204" pitchFamily="66" charset="0"/>
              </a:rPr>
              <a:t>e na parte </a:t>
            </a:r>
            <a:r>
              <a:rPr lang="pt-BR" sz="1500" dirty="0" smtClean="0">
                <a:latin typeface="Comic Sans MS" panose="030F0702030302020204" pitchFamily="66" charset="0"/>
              </a:rPr>
              <a:t>posterior vibra </a:t>
            </a:r>
            <a:r>
              <a:rPr lang="pt-BR" sz="1500" dirty="0">
                <a:latin typeface="Comic Sans MS" panose="030F0702030302020204" pitchFamily="66" charset="0"/>
              </a:rPr>
              <a:t>o meu </a:t>
            </a:r>
            <a:r>
              <a:rPr lang="pt-BR" sz="1500" b="1" dirty="0">
                <a:solidFill>
                  <a:srgbClr val="0000CC"/>
                </a:solidFill>
                <a:latin typeface="Comic Sans MS" panose="030F0702030302020204" pitchFamily="66" charset="0"/>
              </a:rPr>
              <a:t>Orixá </a:t>
            </a:r>
            <a:r>
              <a:rPr lang="pt-BR" sz="1500" b="1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Adjunto</a:t>
            </a:r>
            <a:r>
              <a:rPr lang="pt-BR" sz="1500" dirty="0" smtClean="0">
                <a:latin typeface="Comic Sans MS" panose="030F0702030302020204" pitchFamily="66" charset="0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400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5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Chakra</a:t>
            </a:r>
            <a:r>
              <a:rPr lang="pt-BR" sz="1500" b="1" dirty="0">
                <a:solidFill>
                  <a:srgbClr val="C00000"/>
                </a:solidFill>
                <a:latin typeface="Comic Sans MS" panose="030F0702030302020204" pitchFamily="66" charset="0"/>
              </a:rPr>
              <a:t> laríngeo</a:t>
            </a:r>
            <a:r>
              <a:rPr lang="pt-BR" sz="1500" dirty="0">
                <a:latin typeface="Comic Sans MS" panose="030F0702030302020204" pitchFamily="66" charset="0"/>
              </a:rPr>
              <a:t>”, </a:t>
            </a:r>
            <a:r>
              <a:rPr lang="pt-BR" sz="1500" dirty="0" smtClean="0">
                <a:latin typeface="Comic Sans MS" panose="030F0702030302020204" pitchFamily="66" charset="0"/>
              </a:rPr>
              <a:t>é o chakra </a:t>
            </a:r>
            <a:r>
              <a:rPr lang="pt-BR" sz="1500" dirty="0">
                <a:latin typeface="Comic Sans MS" panose="030F0702030302020204" pitchFamily="66" charset="0"/>
              </a:rPr>
              <a:t>da lei, da ordem, </a:t>
            </a:r>
            <a:r>
              <a:rPr lang="pt-BR" sz="1500" dirty="0" smtClean="0">
                <a:latin typeface="Comic Sans MS" panose="030F0702030302020204" pitchFamily="66" charset="0"/>
              </a:rPr>
              <a:t>e da </a:t>
            </a:r>
            <a:r>
              <a:rPr lang="pt-BR" sz="1500" dirty="0">
                <a:latin typeface="Comic Sans MS" panose="030F0702030302020204" pitchFamily="66" charset="0"/>
              </a:rPr>
              <a:t>ordenação. </a:t>
            </a:r>
            <a:r>
              <a:rPr lang="pt-BR" sz="1500" dirty="0" smtClean="0">
                <a:latin typeface="Comic Sans MS" panose="030F0702030302020204" pitchFamily="66" charset="0"/>
              </a:rPr>
              <a:t>É a vibração  do pai</a:t>
            </a:r>
            <a:r>
              <a:rPr lang="pt-BR" sz="1500" dirty="0">
                <a:latin typeface="Comic Sans MS" panose="030F0702030302020204" pitchFamily="66" charset="0"/>
              </a:rPr>
              <a:t> Ogum e </a:t>
            </a:r>
            <a:r>
              <a:rPr lang="pt-BR" sz="1500" dirty="0" smtClean="0">
                <a:latin typeface="Comic Sans MS" panose="030F0702030302020204" pitchFamily="66" charset="0"/>
              </a:rPr>
              <a:t>da </a:t>
            </a:r>
            <a:r>
              <a:rPr lang="pt-BR" sz="1500" dirty="0">
                <a:latin typeface="Comic Sans MS" panose="030F0702030302020204" pitchFamily="66" charset="0"/>
              </a:rPr>
              <a:t>mãe Iansã. O chakra da garganta é o centro da mente concreta ou inferior (ligada ao campo mental inferior). Também é o centro da criatividade </a:t>
            </a:r>
            <a:r>
              <a:rPr lang="pt-BR" sz="1500" dirty="0" smtClean="0">
                <a:latin typeface="Comic Sans MS" pitchFamily="66" charset="0"/>
              </a:rPr>
              <a:t>superior;</a:t>
            </a:r>
            <a:endParaRPr lang="pt-BR" sz="1500" dirty="0">
              <a:latin typeface="Comic Sans MS" pitchFamily="66" charset="0"/>
            </a:endParaRPr>
          </a:p>
          <a:p>
            <a:endParaRPr lang="pt-BR" sz="1400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5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Chakra cardíaco</a:t>
            </a:r>
            <a:r>
              <a:rPr lang="pt-BR" sz="1500" dirty="0" smtClean="0">
                <a:latin typeface="Comic Sans MS" panose="030F0702030302020204" pitchFamily="66" charset="0"/>
              </a:rPr>
              <a:t>, é </a:t>
            </a:r>
            <a:r>
              <a:rPr lang="pt-BR" sz="1500" dirty="0">
                <a:latin typeface="Comic Sans MS" panose="030F0702030302020204" pitchFamily="66" charset="0"/>
              </a:rPr>
              <a:t>o chakra do amor. Então, independente de quem seja o meu Orixá ancestral, o meu Orixá de frente ou o meu Orixá </a:t>
            </a:r>
            <a:r>
              <a:rPr lang="pt-BR" sz="1500" dirty="0" smtClean="0">
                <a:latin typeface="Comic Sans MS" panose="030F0702030302020204" pitchFamily="66" charset="0"/>
              </a:rPr>
              <a:t>adjunto, </a:t>
            </a:r>
            <a:r>
              <a:rPr lang="pt-BR" sz="1500" dirty="0">
                <a:latin typeface="Comic Sans MS" panose="030F0702030302020204" pitchFamily="66" charset="0"/>
              </a:rPr>
              <a:t>o“chakra cardíaco” é o chakra de Oxum e Oxumaré. O lado racional pra frente, o lado emocional pra trás ou o lado universal pra frente, o lado cósmico pra trás. </a:t>
            </a:r>
            <a:r>
              <a:rPr lang="pt-BR" sz="1500" dirty="0" smtClean="0">
                <a:latin typeface="Comic Sans MS" panose="030F0702030302020204" pitchFamily="66" charset="0"/>
              </a:rPr>
              <a:t>Logo, </a:t>
            </a:r>
            <a:r>
              <a:rPr lang="pt-BR" sz="1500" dirty="0">
                <a:latin typeface="Comic Sans MS" panose="030F0702030302020204" pitchFamily="66" charset="0"/>
              </a:rPr>
              <a:t>independente de ser um </a:t>
            </a:r>
            <a:r>
              <a:rPr lang="pt-BR" sz="1500" dirty="0" smtClean="0">
                <a:latin typeface="Comic Sans MS" panose="030F0702030302020204" pitchFamily="66" charset="0"/>
              </a:rPr>
              <a:t>filho ou </a:t>
            </a:r>
            <a:r>
              <a:rPr lang="pt-BR" sz="1500" dirty="0">
                <a:latin typeface="Comic Sans MS" panose="030F0702030302020204" pitchFamily="66" charset="0"/>
              </a:rPr>
              <a:t>uma filha de Oxum, de Iemanjá, de Oxóssi, de Ogum, aqui você tem mais um Orixá que está te direcionando nas questões do </a:t>
            </a:r>
            <a:r>
              <a:rPr lang="pt-BR" sz="1500" dirty="0" smtClean="0">
                <a:latin typeface="Comic Sans MS" panose="030F0702030302020204" pitchFamily="66" charset="0"/>
              </a:rPr>
              <a:t>coração</a:t>
            </a:r>
            <a:r>
              <a:rPr lang="pt-BR" sz="1500" dirty="0">
                <a:latin typeface="Comic Sans MS" panose="030F0702030302020204" pitchFamily="66" charset="0"/>
              </a:rPr>
              <a:t>;</a:t>
            </a:r>
            <a:endParaRPr lang="pt-BR" sz="1500" dirty="0" smtClean="0">
              <a:latin typeface="Comic Sans MS" panose="030F0702030302020204" pitchFamily="66" charset="0"/>
            </a:endParaRPr>
          </a:p>
          <a:p>
            <a:endParaRPr lang="pt-BR" sz="1400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5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Chakra</a:t>
            </a:r>
            <a:r>
              <a:rPr lang="pt-BR" sz="1500" b="1" dirty="0">
                <a:solidFill>
                  <a:srgbClr val="C00000"/>
                </a:solidFill>
                <a:latin typeface="Comic Sans MS" panose="030F0702030302020204" pitchFamily="66" charset="0"/>
              </a:rPr>
              <a:t> </a:t>
            </a:r>
            <a:r>
              <a:rPr lang="pt-BR" sz="15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do plexo solar</a:t>
            </a:r>
            <a:r>
              <a:rPr lang="pt-BR" sz="1500" dirty="0" smtClean="0">
                <a:latin typeface="Comic Sans MS" panose="030F0702030302020204" pitchFamily="66" charset="0"/>
              </a:rPr>
              <a:t>, é </a:t>
            </a:r>
            <a:r>
              <a:rPr lang="pt-BR" sz="1500" dirty="0">
                <a:latin typeface="Comic Sans MS" panose="030F0702030302020204" pitchFamily="66" charset="0"/>
              </a:rPr>
              <a:t>o chakra do </a:t>
            </a:r>
            <a:r>
              <a:rPr lang="pt-BR" sz="1500" dirty="0" smtClean="0">
                <a:latin typeface="Comic Sans MS" panose="030F0702030302020204" pitchFamily="66" charset="0"/>
              </a:rPr>
              <a:t>meio do corpo, considerado </a:t>
            </a:r>
            <a:r>
              <a:rPr lang="pt-BR" sz="1500" dirty="0">
                <a:latin typeface="Comic Sans MS" panose="030F0702030302020204" pitchFamily="66" charset="0"/>
              </a:rPr>
              <a:t>o chakra de fogo, </a:t>
            </a:r>
            <a:r>
              <a:rPr lang="pt-BR" sz="1500" dirty="0" smtClean="0">
                <a:latin typeface="Comic Sans MS" panose="030F0702030302020204" pitchFamily="66" charset="0"/>
              </a:rPr>
              <a:t>da vontade, do </a:t>
            </a:r>
            <a:r>
              <a:rPr lang="pt-BR" sz="1500" dirty="0">
                <a:latin typeface="Comic Sans MS" panose="030F0702030302020204" pitchFamily="66" charset="0"/>
              </a:rPr>
              <a:t>caldeirão da vida. É o chakra da justiça, o chakra da balança, o chakra do equilíbrio, ele é o chakra do nosso pai Xangô e da nossa mãe </a:t>
            </a:r>
            <a:r>
              <a:rPr lang="pt-BR" sz="1500" dirty="0" smtClean="0">
                <a:latin typeface="Comic Sans MS" panose="030F0702030302020204" pitchFamily="66" charset="0"/>
              </a:rPr>
              <a:t>Egunitá (Oroiná).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500" b="1" dirty="0">
                <a:solidFill>
                  <a:srgbClr val="C00000"/>
                </a:solidFill>
                <a:latin typeface="Comic Sans MS" panose="030F0702030302020204" pitchFamily="66" charset="0"/>
              </a:rPr>
              <a:t>Chakra esplênico</a:t>
            </a:r>
            <a:r>
              <a:rPr lang="pt-BR" sz="1500" dirty="0">
                <a:latin typeface="Comic Sans MS" panose="030F0702030302020204" pitchFamily="66" charset="0"/>
              </a:rPr>
              <a:t>, é o chakra da evolução. A evolução pertence ao pai Obaluaê e a mãe Nanã Buruquê. A parte anterior do chakra do baço é racional, e a posterior é emocional.  Esse chakra está ligado fortemente, através de micro-nadis, ao chakras do umbigo e ao chakra meng-mein;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400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5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Chakra básico</a:t>
            </a:r>
            <a:r>
              <a:rPr lang="pt-BR" sz="1500" dirty="0">
                <a:latin typeface="Comic Sans MS" panose="030F0702030302020204" pitchFamily="66" charset="0"/>
              </a:rPr>
              <a:t> </a:t>
            </a:r>
            <a:r>
              <a:rPr lang="pt-BR" sz="1500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(engloba o chakra sexual e o chakra da base) </a:t>
            </a:r>
            <a:r>
              <a:rPr lang="pt-BR" sz="1500" dirty="0" smtClean="0">
                <a:latin typeface="Comic Sans MS" panose="030F0702030302020204" pitchFamily="66" charset="0"/>
              </a:rPr>
              <a:t>- é </a:t>
            </a:r>
            <a:r>
              <a:rPr lang="pt-BR" sz="1500" dirty="0">
                <a:latin typeface="Comic Sans MS" panose="030F0702030302020204" pitchFamily="66" charset="0"/>
              </a:rPr>
              <a:t>o chakra </a:t>
            </a:r>
            <a:r>
              <a:rPr lang="pt-BR" sz="1500" dirty="0" smtClean="0">
                <a:latin typeface="Comic Sans MS" panose="030F0702030302020204" pitchFamily="66" charset="0"/>
              </a:rPr>
              <a:t>dos instintos básicos, do </a:t>
            </a:r>
            <a:r>
              <a:rPr lang="pt-BR" sz="1500" dirty="0">
                <a:latin typeface="Comic Sans MS" panose="030F0702030302020204" pitchFamily="66" charset="0"/>
              </a:rPr>
              <a:t>sétimo sentido da vida, é o chakra da energia criadora, o chakra da energia geradora, é o chakra da nossa mãe Iemanjá e do nosso pai Omulú</a:t>
            </a:r>
            <a:r>
              <a:rPr lang="pt-BR" sz="1500" dirty="0" smtClean="0">
                <a:latin typeface="Comic Sans MS" panose="030F0702030302020204" pitchFamily="66" charset="0"/>
              </a:rPr>
              <a:t>.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32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1520" y="116632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u="sng" dirty="0" smtClean="0">
                <a:solidFill>
                  <a:srgbClr val="C00000"/>
                </a:solidFill>
                <a:latin typeface="Comic Sans MS" pitchFamily="66" charset="0"/>
              </a:rPr>
              <a:t>Entendendo a importância dos “chakras” em nosso equilíbrio energético,psíquico e corporal</a:t>
            </a:r>
            <a:r>
              <a:rPr lang="pt-BR" sz="2400" b="1" dirty="0" smtClean="0">
                <a:solidFill>
                  <a:srgbClr val="C00000"/>
                </a:solidFill>
                <a:latin typeface="Comic Sans MS" pitchFamily="66" charset="0"/>
              </a:rPr>
              <a:t>:</a:t>
            </a:r>
            <a:endParaRPr lang="pt-BR" sz="2400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  <p:pic>
        <p:nvPicPr>
          <p:cNvPr id="6146" name="Picture 2" descr="C:\Users\MARCO BECHARA\Pictures\Chakras-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5" y="1196752"/>
            <a:ext cx="9078447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88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1520" y="118373"/>
            <a:ext cx="8784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 smtClean="0">
                <a:solidFill>
                  <a:srgbClr val="C00000"/>
                </a:solidFill>
                <a:latin typeface="Comic Sans MS" pitchFamily="66" charset="0"/>
              </a:rPr>
              <a:t>Continuação - Entendendo a importância dos “chakras” em nosso equilíbrio energético,psíquico e corporal</a:t>
            </a:r>
            <a:r>
              <a:rPr lang="pt-BR" b="1" dirty="0" smtClean="0">
                <a:solidFill>
                  <a:srgbClr val="C00000"/>
                </a:solidFill>
                <a:latin typeface="Comic Sans MS" pitchFamily="66" charset="0"/>
              </a:rPr>
              <a:t>:</a:t>
            </a:r>
            <a:endParaRPr lang="pt-BR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  <p:pic>
        <p:nvPicPr>
          <p:cNvPr id="7170" name="Picture 2" descr="C:\Users\MARCO BECHARA\Pictures\Chakras-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6" y="926626"/>
            <a:ext cx="9022848" cy="64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MARCO BECHARA\Pictures\Chakras- 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6" y="1556792"/>
            <a:ext cx="9022848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7664" y="5805264"/>
            <a:ext cx="895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 smtClean="0">
                <a:solidFill>
                  <a:srgbClr val="C00000"/>
                </a:solidFill>
                <a:latin typeface="Comic Sans MS" pitchFamily="66" charset="0"/>
              </a:rPr>
              <a:t>Adaptado do Livro</a:t>
            </a:r>
            <a:r>
              <a:rPr lang="pt-BR" dirty="0" smtClean="0">
                <a:solidFill>
                  <a:srgbClr val="C00000"/>
                </a:solidFill>
                <a:latin typeface="Comic Sans MS" pitchFamily="66" charset="0"/>
              </a:rPr>
              <a:t>: </a:t>
            </a:r>
            <a:r>
              <a:rPr lang="pt-BR" dirty="0" smtClean="0">
                <a:solidFill>
                  <a:srgbClr val="0000CC"/>
                </a:solidFill>
                <a:latin typeface="Comic Sans MS" pitchFamily="66" charset="0"/>
              </a:rPr>
              <a:t>“</a:t>
            </a:r>
            <a:r>
              <a:rPr lang="pt-BR" b="1" dirty="0" smtClean="0">
                <a:solidFill>
                  <a:srgbClr val="0000CC"/>
                </a:solidFill>
                <a:latin typeface="Comic Sans MS" pitchFamily="66" charset="0"/>
              </a:rPr>
              <a:t>Ciência da Cura Prânica</a:t>
            </a:r>
            <a:r>
              <a:rPr lang="pt-BR" dirty="0" smtClean="0">
                <a:solidFill>
                  <a:srgbClr val="0000CC"/>
                </a:solidFill>
                <a:latin typeface="Comic Sans MS" pitchFamily="66" charset="0"/>
              </a:rPr>
              <a:t>”, do Mestre Choa Kok Sui. </a:t>
            </a:r>
            <a:r>
              <a:rPr lang="pt-BR" dirty="0">
                <a:solidFill>
                  <a:srgbClr val="0000CC"/>
                </a:solidFill>
                <a:latin typeface="Comic Sans MS" pitchFamily="66" charset="0"/>
              </a:rPr>
              <a:t>E</a:t>
            </a:r>
            <a:r>
              <a:rPr lang="pt-BR" dirty="0" smtClean="0">
                <a:solidFill>
                  <a:srgbClr val="0000CC"/>
                </a:solidFill>
                <a:latin typeface="Comic Sans MS" pitchFamily="66" charset="0"/>
              </a:rPr>
              <a:t>ditora  Ground, pág. 51 e 52.</a:t>
            </a:r>
            <a:endParaRPr lang="pt-BR" dirty="0">
              <a:solidFill>
                <a:srgbClr val="0000CC"/>
              </a:solidFill>
              <a:latin typeface="Comic Sans MS" pitchFamily="66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05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Muitos dos meus leitores amam aquele tipo de postagem super simplificada. ConfessoÂ  que tambÃ©m gosto, mais ainda prefiro aquelas bem completinhas de informaÃ§Ãµes.  Depois de alguns pedidos aqui no blog e lÃ¡ na fanpage sobre as pedras correspondentes aos chacras. Segue abaixo um pequeno resumo para ser consultado todo tempo que precisar saber sobre â¦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1" y="-1"/>
            <a:ext cx="3293400" cy="672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571500" y="2057400"/>
            <a:ext cx="3644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Pedras para tratamento e energização:</a:t>
            </a:r>
            <a:endParaRPr lang="pt-BR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80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ferramentas-de-orixas-pingentes-ofa-espada-abeb-xaxa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718" y="215900"/>
            <a:ext cx="4757624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5966" y="1922840"/>
            <a:ext cx="3644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Simbologia dos Orixás, através de pingentes:</a:t>
            </a:r>
            <a:endParaRPr lang="pt-BR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0" y="15820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36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s://i.pinimg.com/originals/a3/f9/73/a3f9730e8bd61f70687f40412722d0e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09562"/>
            <a:ext cx="6364080" cy="62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13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Entidades Ciganas da Umbanda (Clique Aqui) para entrar.: GUIAS DA UMBANDA E SUASâ¦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4" y="126999"/>
            <a:ext cx="4860925" cy="665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90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945740"/>
              </p:ext>
            </p:extLst>
          </p:nvPr>
        </p:nvGraphicFramePr>
        <p:xfrm>
          <a:off x="1257300" y="307077"/>
          <a:ext cx="6591299" cy="6207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9" name="Image" r:id="rId3" imgW="7860240" imgH="7403040" progId="Photoshop.Image.13">
                  <p:embed/>
                </p:oleObj>
              </mc:Choice>
              <mc:Fallback>
                <p:oleObj name="Image" r:id="rId3" imgW="7860240" imgH="7403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7300" y="307077"/>
                        <a:ext cx="6591299" cy="62079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73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858006" y="298814"/>
            <a:ext cx="77402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14 ORIXÁS SAGRADOS DA UMBANDA</a:t>
            </a:r>
            <a:endParaRPr lang="pt-BR" sz="3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91226" y="5023902"/>
            <a:ext cx="8568952" cy="13234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rgbClr val="C00000"/>
                </a:solidFill>
                <a:latin typeface="Comic Sans MS" pitchFamily="66" charset="0"/>
              </a:rPr>
              <a:t>ORIXÁS são emanações de DEUS, vibradas em nosso planeta!  E, apesar de termos a regência predominante de um ORIXÁ, conforme a conjugação e interação dos astros, no momento de nossa concepção e nascimento, todos nós somos regidos pelas 7 vibrações! Porém, essa predominância pode se alterar, temporariamente, conforme as situações da vida!   </a:t>
            </a:r>
            <a:r>
              <a:rPr lang="pt-BR" sz="1600" b="1" dirty="0" smtClean="0">
                <a:solidFill>
                  <a:srgbClr val="0000CC"/>
                </a:solidFill>
                <a:latin typeface="Comic Sans MS" pitchFamily="66" charset="0"/>
              </a:rPr>
              <a:t>SARAVÁ.</a:t>
            </a:r>
            <a:endParaRPr lang="pt-BR" sz="1600" dirty="0">
              <a:solidFill>
                <a:srgbClr val="0000CC"/>
              </a:solidFill>
              <a:latin typeface="Comic Sans MS" pitchFamily="66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3" y="986558"/>
            <a:ext cx="8931524" cy="36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28900" y="139716"/>
            <a:ext cx="8873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mic Sans MS" panose="030F0702030302020204" pitchFamily="66" charset="0"/>
              </a:rPr>
              <a:t>Entendemos o sincretismo religioso como uma atitude humilde </a:t>
            </a:r>
            <a:r>
              <a:rPr lang="pt-BR" dirty="0" smtClean="0">
                <a:latin typeface="Comic Sans MS" panose="030F0702030302020204" pitchFamily="66" charset="0"/>
              </a:rPr>
              <a:t>e inteligente deste povo, </a:t>
            </a:r>
            <a:r>
              <a:rPr lang="pt-BR" dirty="0">
                <a:latin typeface="Comic Sans MS" panose="030F0702030302020204" pitchFamily="66" charset="0"/>
              </a:rPr>
              <a:t>visto que aceitaram cultuar os </a:t>
            </a:r>
            <a:r>
              <a:rPr lang="pt-BR" b="1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“Santos” Católicos</a:t>
            </a:r>
            <a:r>
              <a:rPr lang="pt-BR" dirty="0" smtClean="0">
                <a:latin typeface="Comic Sans MS" panose="030F0702030302020204" pitchFamily="66" charset="0"/>
              </a:rPr>
              <a:t>, </a:t>
            </a:r>
            <a:r>
              <a:rPr lang="pt-BR" dirty="0">
                <a:latin typeface="Comic Sans MS" panose="030F0702030302020204" pitchFamily="66" charset="0"/>
              </a:rPr>
              <a:t>conforme obrigatoriedade imposta pela </a:t>
            </a:r>
            <a:r>
              <a:rPr lang="pt-BR" dirty="0" smtClean="0">
                <a:latin typeface="Comic Sans MS" panose="030F0702030302020204" pitchFamily="66" charset="0"/>
              </a:rPr>
              <a:t>Igreja. Contudo, </a:t>
            </a:r>
            <a:r>
              <a:rPr lang="pt-BR" dirty="0">
                <a:latin typeface="Comic Sans MS" panose="030F0702030302020204" pitchFamily="66" charset="0"/>
              </a:rPr>
              <a:t>este povo africano continuou </a:t>
            </a:r>
            <a:r>
              <a:rPr lang="pt-BR" dirty="0" smtClean="0">
                <a:latin typeface="Comic Sans MS" panose="030F0702030302020204" pitchFamily="66" charset="0"/>
              </a:rPr>
              <a:t>cultuando </a:t>
            </a:r>
            <a:r>
              <a:rPr lang="pt-BR" dirty="0">
                <a:latin typeface="Comic Sans MS" panose="030F0702030302020204" pitchFamily="66" charset="0"/>
              </a:rPr>
              <a:t>suas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energias vibrantes e bipolares</a:t>
            </a:r>
            <a:r>
              <a:rPr lang="pt-BR" dirty="0" smtClean="0">
                <a:latin typeface="Comic Sans MS" panose="030F0702030302020204" pitchFamily="66" charset="0"/>
              </a:rPr>
              <a:t>, </a:t>
            </a:r>
            <a:r>
              <a:rPr lang="pt-BR" dirty="0">
                <a:latin typeface="Comic Sans MS" panose="030F0702030302020204" pitchFamily="66" charset="0"/>
              </a:rPr>
              <a:t>agora associadas às </a:t>
            </a:r>
            <a:r>
              <a:rPr lang="pt-BR" dirty="0" smtClean="0">
                <a:latin typeface="Comic Sans MS" panose="030F0702030302020204" pitchFamily="66" charset="0"/>
              </a:rPr>
              <a:t>santidades </a:t>
            </a:r>
            <a:r>
              <a:rPr lang="pt-BR" dirty="0">
                <a:latin typeface="Comic Sans MS" panose="030F0702030302020204" pitchFamily="66" charset="0"/>
              </a:rPr>
              <a:t>Católicas. </a:t>
            </a:r>
            <a:r>
              <a:rPr lang="pt-BR" dirty="0" smtClean="0">
                <a:latin typeface="Comic Sans MS" panose="030F0702030302020204" pitchFamily="66" charset="0"/>
              </a:rPr>
              <a:t>Entendemos, </a:t>
            </a:r>
            <a:r>
              <a:rPr lang="pt-BR" dirty="0">
                <a:latin typeface="Comic Sans MS" panose="030F0702030302020204" pitchFamily="66" charset="0"/>
              </a:rPr>
              <a:t>na linha de </a:t>
            </a:r>
            <a:r>
              <a:rPr lang="pt-BR" dirty="0" smtClean="0">
                <a:latin typeface="Comic Sans MS" panose="030F0702030302020204" pitchFamily="66" charset="0"/>
              </a:rPr>
              <a:t>Umbanda, esse sincretismo criado, conforme </a:t>
            </a:r>
            <a:r>
              <a:rPr lang="pt-BR" dirty="0">
                <a:latin typeface="Comic Sans MS" panose="030F0702030302020204" pitchFamily="66" charset="0"/>
              </a:rPr>
              <a:t>ensinamentos deixados por Rubens Saraceni, na </a:t>
            </a:r>
            <a:r>
              <a:rPr lang="pt-BR" u="sng" dirty="0">
                <a:latin typeface="Comic Sans MS" panose="030F0702030302020204" pitchFamily="66" charset="0"/>
              </a:rPr>
              <a:t>seguinte </a:t>
            </a:r>
            <a:r>
              <a:rPr lang="pt-BR" u="sng" dirty="0" smtClean="0">
                <a:latin typeface="Comic Sans MS" panose="030F0702030302020204" pitchFamily="66" charset="0"/>
              </a:rPr>
              <a:t>estrutura de trono e energia polarizada</a:t>
            </a:r>
            <a:r>
              <a:rPr lang="pt-BR" dirty="0" smtClean="0">
                <a:latin typeface="Comic Sans MS" panose="030F0702030302020204" pitchFamily="66" charset="0"/>
              </a:rPr>
              <a:t>: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74266" y="2278265"/>
            <a:ext cx="87697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Oxalá</a:t>
            </a:r>
            <a:r>
              <a:rPr lang="pt-BR" dirty="0">
                <a:latin typeface="Comic Sans MS" panose="030F0702030302020204" pitchFamily="66" charset="0"/>
              </a:rPr>
              <a:t> — </a:t>
            </a:r>
            <a:r>
              <a:rPr lang="pt-BR" b="1" dirty="0">
                <a:solidFill>
                  <a:srgbClr val="0000CC"/>
                </a:solidFill>
                <a:latin typeface="Comic Sans MS" panose="030F0702030302020204" pitchFamily="66" charset="0"/>
              </a:rPr>
              <a:t>Jesus Cristo</a:t>
            </a:r>
            <a:r>
              <a:rPr lang="pt-BR" dirty="0">
                <a:latin typeface="Comic Sans MS" panose="030F0702030302020204" pitchFamily="66" charset="0"/>
              </a:rPr>
              <a:t>, Trono masculino da </a:t>
            </a:r>
            <a:r>
              <a:rPr lang="pt-BR" dirty="0" smtClean="0">
                <a:latin typeface="Comic Sans MS" panose="030F0702030302020204" pitchFamily="66" charset="0"/>
              </a:rPr>
              <a:t>Fé – Magnetizador;</a:t>
            </a:r>
            <a:endParaRPr lang="pt-BR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Logunã-Tempo</a:t>
            </a:r>
            <a:r>
              <a:rPr lang="pt-BR" dirty="0" smtClean="0">
                <a:latin typeface="Comic Sans MS" panose="030F0702030302020204" pitchFamily="66" charset="0"/>
              </a:rPr>
              <a:t> </a:t>
            </a:r>
            <a:r>
              <a:rPr lang="pt-BR" dirty="0">
                <a:latin typeface="Comic Sans MS" panose="030F0702030302020204" pitchFamily="66" charset="0"/>
              </a:rPr>
              <a:t>— </a:t>
            </a:r>
            <a:r>
              <a:rPr lang="pt-BR" b="1" dirty="0">
                <a:solidFill>
                  <a:srgbClr val="0000CC"/>
                </a:solidFill>
                <a:latin typeface="Comic Sans MS" panose="030F0702030302020204" pitchFamily="66" charset="0"/>
              </a:rPr>
              <a:t>Santa Clara</a:t>
            </a:r>
            <a:r>
              <a:rPr lang="pt-BR" dirty="0">
                <a:latin typeface="Comic Sans MS" panose="030F0702030302020204" pitchFamily="66" charset="0"/>
              </a:rPr>
              <a:t>, Trono Feminino da </a:t>
            </a:r>
            <a:r>
              <a:rPr lang="pt-BR" dirty="0" smtClean="0">
                <a:latin typeface="Comic Sans MS" panose="030F0702030302020204" pitchFamily="66" charset="0"/>
              </a:rPr>
              <a:t>Fé – Cristalizadora;</a:t>
            </a:r>
            <a:endParaRPr lang="pt-BR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Oxumaré</a:t>
            </a:r>
            <a:r>
              <a:rPr lang="pt-BR" dirty="0">
                <a:latin typeface="Comic Sans MS" panose="030F0702030302020204" pitchFamily="66" charset="0"/>
              </a:rPr>
              <a:t> — </a:t>
            </a:r>
            <a:r>
              <a:rPr lang="pt-BR" b="1" dirty="0">
                <a:solidFill>
                  <a:srgbClr val="0000CC"/>
                </a:solidFill>
                <a:latin typeface="Comic Sans MS" panose="030F0702030302020204" pitchFamily="66" charset="0"/>
              </a:rPr>
              <a:t>São Bartolomeu</a:t>
            </a:r>
            <a:r>
              <a:rPr lang="pt-BR" dirty="0">
                <a:latin typeface="Comic Sans MS" panose="030F0702030302020204" pitchFamily="66" charset="0"/>
              </a:rPr>
              <a:t>, Trono masculino do </a:t>
            </a:r>
            <a:r>
              <a:rPr lang="pt-BR" dirty="0" smtClean="0">
                <a:latin typeface="Comic Sans MS" panose="030F0702030302020204" pitchFamily="66" charset="0"/>
              </a:rPr>
              <a:t>amor – Renovador;</a:t>
            </a:r>
            <a:endParaRPr lang="pt-BR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Oxum</a:t>
            </a:r>
            <a:r>
              <a:rPr lang="pt-BR" dirty="0">
                <a:latin typeface="Comic Sans MS" panose="030F0702030302020204" pitchFamily="66" charset="0"/>
              </a:rPr>
              <a:t> — </a:t>
            </a:r>
            <a:r>
              <a:rPr lang="pt-BR" b="1" dirty="0">
                <a:solidFill>
                  <a:srgbClr val="0000CC"/>
                </a:solidFill>
                <a:latin typeface="Comic Sans MS" panose="030F0702030302020204" pitchFamily="66" charset="0"/>
              </a:rPr>
              <a:t>Nossa Senhora da </a:t>
            </a:r>
            <a:r>
              <a:rPr lang="pt-BR" b="1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Conceição</a:t>
            </a:r>
            <a:r>
              <a:rPr lang="pt-BR" dirty="0" smtClean="0">
                <a:latin typeface="Comic Sans MS" panose="030F0702030302020204" pitchFamily="66" charset="0"/>
              </a:rPr>
              <a:t>, </a:t>
            </a:r>
            <a:r>
              <a:rPr lang="pt-BR" dirty="0">
                <a:latin typeface="Comic Sans MS" panose="030F0702030302020204" pitchFamily="66" charset="0"/>
              </a:rPr>
              <a:t>Trono feminino do </a:t>
            </a:r>
            <a:r>
              <a:rPr lang="pt-BR" dirty="0" smtClean="0">
                <a:latin typeface="Comic Sans MS" panose="030F0702030302020204" pitchFamily="66" charset="0"/>
              </a:rPr>
              <a:t>amor – Conceptiva;</a:t>
            </a:r>
            <a:endParaRPr lang="pt-BR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Oxóssi</a:t>
            </a:r>
            <a:r>
              <a:rPr lang="pt-BR" dirty="0">
                <a:latin typeface="Comic Sans MS" panose="030F0702030302020204" pitchFamily="66" charset="0"/>
              </a:rPr>
              <a:t> — </a:t>
            </a:r>
            <a:r>
              <a:rPr lang="pt-BR" b="1" dirty="0">
                <a:solidFill>
                  <a:srgbClr val="0000CC"/>
                </a:solidFill>
                <a:latin typeface="Comic Sans MS" panose="030F0702030302020204" pitchFamily="66" charset="0"/>
              </a:rPr>
              <a:t>São Sebastião</a:t>
            </a:r>
            <a:r>
              <a:rPr lang="pt-BR" dirty="0">
                <a:latin typeface="Comic Sans MS" panose="030F0702030302020204" pitchFamily="66" charset="0"/>
              </a:rPr>
              <a:t>, Trono Masculino do </a:t>
            </a:r>
            <a:r>
              <a:rPr lang="pt-BR" dirty="0" smtClean="0">
                <a:latin typeface="Comic Sans MS" panose="030F0702030302020204" pitchFamily="66" charset="0"/>
              </a:rPr>
              <a:t>Conhecimento – Expansor;</a:t>
            </a:r>
            <a:endParaRPr lang="pt-BR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Obá</a:t>
            </a:r>
            <a:r>
              <a:rPr lang="pt-BR" dirty="0">
                <a:latin typeface="Comic Sans MS" panose="030F0702030302020204" pitchFamily="66" charset="0"/>
              </a:rPr>
              <a:t> — </a:t>
            </a:r>
            <a:r>
              <a:rPr lang="pt-BR" b="1" dirty="0">
                <a:solidFill>
                  <a:srgbClr val="0000CC"/>
                </a:solidFill>
                <a:latin typeface="Comic Sans MS" panose="030F0702030302020204" pitchFamily="66" charset="0"/>
              </a:rPr>
              <a:t>Sta. Joana D’Arc</a:t>
            </a:r>
            <a:r>
              <a:rPr lang="pt-BR" dirty="0">
                <a:latin typeface="Comic Sans MS" panose="030F0702030302020204" pitchFamily="66" charset="0"/>
              </a:rPr>
              <a:t>, Trono Feminino do </a:t>
            </a:r>
            <a:r>
              <a:rPr lang="pt-BR" dirty="0" smtClean="0">
                <a:latin typeface="Comic Sans MS" panose="030F0702030302020204" pitchFamily="66" charset="0"/>
              </a:rPr>
              <a:t>Conhecimento – Concentradora;</a:t>
            </a:r>
            <a:endParaRPr lang="pt-BR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Xangô</a:t>
            </a:r>
            <a:r>
              <a:rPr lang="pt-BR" dirty="0">
                <a:latin typeface="Comic Sans MS" panose="030F0702030302020204" pitchFamily="66" charset="0"/>
              </a:rPr>
              <a:t> </a:t>
            </a:r>
            <a:r>
              <a:rPr lang="pt-BR" dirty="0" smtClean="0">
                <a:latin typeface="Comic Sans MS" panose="030F0702030302020204" pitchFamily="66" charset="0"/>
              </a:rPr>
              <a:t>— </a:t>
            </a:r>
            <a:r>
              <a:rPr lang="pt-BR" b="1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São </a:t>
            </a:r>
            <a:r>
              <a:rPr lang="pt-BR" b="1" dirty="0">
                <a:solidFill>
                  <a:srgbClr val="0000CC"/>
                </a:solidFill>
                <a:latin typeface="Comic Sans MS" panose="030F0702030302020204" pitchFamily="66" charset="0"/>
              </a:rPr>
              <a:t>Jerônimo</a:t>
            </a:r>
            <a:r>
              <a:rPr lang="pt-BR" dirty="0">
                <a:latin typeface="Comic Sans MS" panose="030F0702030302020204" pitchFamily="66" charset="0"/>
              </a:rPr>
              <a:t>, Trono Masculino da </a:t>
            </a:r>
            <a:r>
              <a:rPr lang="pt-BR" dirty="0" smtClean="0">
                <a:latin typeface="Comic Sans MS" panose="030F0702030302020204" pitchFamily="66" charset="0"/>
              </a:rPr>
              <a:t>Justiça – Racionalizador;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Egunitá ou Oroiná </a:t>
            </a:r>
            <a:r>
              <a:rPr lang="pt-BR" dirty="0">
                <a:latin typeface="Comic Sans MS" panose="030F0702030302020204" pitchFamily="66" charset="0"/>
              </a:rPr>
              <a:t>— </a:t>
            </a:r>
            <a:r>
              <a:rPr lang="pt-BR" b="1" dirty="0">
                <a:solidFill>
                  <a:srgbClr val="0000CC"/>
                </a:solidFill>
                <a:latin typeface="Comic Sans MS" panose="030F0702030302020204" pitchFamily="66" charset="0"/>
              </a:rPr>
              <a:t>Santa Sara </a:t>
            </a:r>
            <a:r>
              <a:rPr lang="pt-BR" b="1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Kali </a:t>
            </a:r>
            <a:r>
              <a:rPr lang="pt-BR" dirty="0" smtClean="0">
                <a:latin typeface="Comic Sans MS" panose="030F0702030302020204" pitchFamily="66" charset="0"/>
              </a:rPr>
              <a:t>/</a:t>
            </a:r>
            <a:r>
              <a:rPr lang="pt-BR" b="1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Santa </a:t>
            </a:r>
            <a:r>
              <a:rPr lang="pt-BR" b="1" dirty="0">
                <a:solidFill>
                  <a:srgbClr val="0000CC"/>
                </a:solidFill>
                <a:latin typeface="Comic Sans MS" panose="030F0702030302020204" pitchFamily="66" charset="0"/>
              </a:rPr>
              <a:t>Brígida</a:t>
            </a:r>
            <a:r>
              <a:rPr lang="pt-BR" dirty="0">
                <a:latin typeface="Comic Sans MS" panose="030F0702030302020204" pitchFamily="66" charset="0"/>
              </a:rPr>
              <a:t>, Trono Feminino da </a:t>
            </a:r>
            <a:r>
              <a:rPr lang="pt-BR" dirty="0" smtClean="0">
                <a:latin typeface="Comic Sans MS" panose="030F0702030302020204" pitchFamily="66" charset="0"/>
              </a:rPr>
              <a:t>justiça - Energizadora</a:t>
            </a:r>
            <a:endParaRPr lang="pt-BR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Ogum</a:t>
            </a:r>
            <a:r>
              <a:rPr lang="pt-BR" dirty="0" smtClean="0">
                <a:latin typeface="Comic Sans MS" panose="030F0702030302020204" pitchFamily="66" charset="0"/>
              </a:rPr>
              <a:t> </a:t>
            </a:r>
            <a:r>
              <a:rPr lang="pt-BR" dirty="0">
                <a:latin typeface="Comic Sans MS" panose="030F0702030302020204" pitchFamily="66" charset="0"/>
              </a:rPr>
              <a:t>— </a:t>
            </a:r>
            <a:r>
              <a:rPr lang="pt-BR" b="1" dirty="0">
                <a:solidFill>
                  <a:srgbClr val="0000CC"/>
                </a:solidFill>
                <a:latin typeface="Comic Sans MS" panose="030F0702030302020204" pitchFamily="66" charset="0"/>
              </a:rPr>
              <a:t>São Jorge</a:t>
            </a:r>
            <a:r>
              <a:rPr lang="pt-BR" dirty="0">
                <a:latin typeface="Comic Sans MS" panose="030F0702030302020204" pitchFamily="66" charset="0"/>
              </a:rPr>
              <a:t>, Trono Masculino da </a:t>
            </a:r>
            <a:r>
              <a:rPr lang="pt-BR" dirty="0" smtClean="0">
                <a:latin typeface="Comic Sans MS" panose="030F0702030302020204" pitchFamily="66" charset="0"/>
              </a:rPr>
              <a:t>Lei</a:t>
            </a:r>
            <a:r>
              <a:rPr lang="pt-BR" dirty="0">
                <a:latin typeface="Comic Sans MS" panose="030F0702030302020204" pitchFamily="66" charset="0"/>
              </a:rPr>
              <a:t> </a:t>
            </a:r>
            <a:r>
              <a:rPr lang="pt-BR" dirty="0" smtClean="0">
                <a:latin typeface="Comic Sans MS" panose="030F0702030302020204" pitchFamily="66" charset="0"/>
              </a:rPr>
              <a:t>– Ordenador;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Iansã</a:t>
            </a:r>
            <a:r>
              <a:rPr lang="pt-BR" dirty="0">
                <a:latin typeface="Comic Sans MS" panose="030F0702030302020204" pitchFamily="66" charset="0"/>
              </a:rPr>
              <a:t> — </a:t>
            </a:r>
            <a:r>
              <a:rPr lang="pt-BR" b="1" dirty="0">
                <a:solidFill>
                  <a:srgbClr val="0000CC"/>
                </a:solidFill>
                <a:latin typeface="Comic Sans MS" panose="030F0702030302020204" pitchFamily="66" charset="0"/>
              </a:rPr>
              <a:t>Santa Bárbara</a:t>
            </a:r>
            <a:r>
              <a:rPr lang="pt-BR" dirty="0">
                <a:latin typeface="Comic Sans MS" panose="030F0702030302020204" pitchFamily="66" charset="0"/>
              </a:rPr>
              <a:t>, Trono Feminino da </a:t>
            </a:r>
            <a:r>
              <a:rPr lang="pt-BR" dirty="0" smtClean="0">
                <a:latin typeface="Comic Sans MS" panose="030F0702030302020204" pitchFamily="66" charset="0"/>
              </a:rPr>
              <a:t>Lei – Direcionadora;</a:t>
            </a:r>
            <a:endParaRPr lang="pt-BR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Obaluaê</a:t>
            </a:r>
            <a:r>
              <a:rPr lang="pt-BR" dirty="0" smtClean="0">
                <a:latin typeface="Comic Sans MS" panose="030F0702030302020204" pitchFamily="66" charset="0"/>
              </a:rPr>
              <a:t> </a:t>
            </a:r>
            <a:r>
              <a:rPr lang="pt-BR" dirty="0">
                <a:latin typeface="Comic Sans MS" panose="030F0702030302020204" pitchFamily="66" charset="0"/>
              </a:rPr>
              <a:t>— </a:t>
            </a:r>
            <a:r>
              <a:rPr lang="pt-BR" b="1" dirty="0">
                <a:solidFill>
                  <a:srgbClr val="0000CC"/>
                </a:solidFill>
                <a:latin typeface="Comic Sans MS" panose="030F0702030302020204" pitchFamily="66" charset="0"/>
              </a:rPr>
              <a:t>São Lázaro</a:t>
            </a:r>
            <a:r>
              <a:rPr lang="pt-BR" dirty="0">
                <a:latin typeface="Comic Sans MS" panose="030F0702030302020204" pitchFamily="66" charset="0"/>
              </a:rPr>
              <a:t>, Trono Masculino da </a:t>
            </a:r>
            <a:r>
              <a:rPr lang="pt-BR" dirty="0" smtClean="0">
                <a:latin typeface="Comic Sans MS" panose="030F0702030302020204" pitchFamily="66" charset="0"/>
              </a:rPr>
              <a:t>Evolução – Transmutador;</a:t>
            </a:r>
            <a:endParaRPr lang="pt-BR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Nana Boroquê </a:t>
            </a:r>
            <a:r>
              <a:rPr lang="pt-BR" dirty="0">
                <a:latin typeface="Comic Sans MS" panose="030F0702030302020204" pitchFamily="66" charset="0"/>
              </a:rPr>
              <a:t>— </a:t>
            </a:r>
            <a:r>
              <a:rPr lang="pt-BR" b="1" dirty="0">
                <a:solidFill>
                  <a:srgbClr val="0000CC"/>
                </a:solidFill>
                <a:latin typeface="Comic Sans MS" panose="030F0702030302020204" pitchFamily="66" charset="0"/>
              </a:rPr>
              <a:t>Santa Ana</a:t>
            </a:r>
            <a:r>
              <a:rPr lang="pt-BR" dirty="0">
                <a:latin typeface="Comic Sans MS" panose="030F0702030302020204" pitchFamily="66" charset="0"/>
              </a:rPr>
              <a:t>, Trono Feminino da </a:t>
            </a:r>
            <a:r>
              <a:rPr lang="pt-BR" dirty="0" smtClean="0">
                <a:latin typeface="Comic Sans MS" panose="030F0702030302020204" pitchFamily="66" charset="0"/>
              </a:rPr>
              <a:t>Evolução – Decantadora;</a:t>
            </a:r>
            <a:endParaRPr lang="pt-BR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Omulu</a:t>
            </a:r>
            <a:r>
              <a:rPr lang="pt-BR" dirty="0">
                <a:latin typeface="Comic Sans MS" panose="030F0702030302020204" pitchFamily="66" charset="0"/>
              </a:rPr>
              <a:t> — </a:t>
            </a:r>
            <a:r>
              <a:rPr lang="pt-BR" b="1" dirty="0">
                <a:solidFill>
                  <a:srgbClr val="0000CC"/>
                </a:solidFill>
                <a:latin typeface="Comic Sans MS" panose="030F0702030302020204" pitchFamily="66" charset="0"/>
              </a:rPr>
              <a:t>São Roque</a:t>
            </a:r>
            <a:r>
              <a:rPr lang="pt-BR" dirty="0">
                <a:latin typeface="Comic Sans MS" panose="030F0702030302020204" pitchFamily="66" charset="0"/>
              </a:rPr>
              <a:t>, Trono Masculino da </a:t>
            </a:r>
            <a:r>
              <a:rPr lang="pt-BR" dirty="0" smtClean="0">
                <a:latin typeface="Comic Sans MS" panose="030F0702030302020204" pitchFamily="66" charset="0"/>
              </a:rPr>
              <a:t>Geração – Estabilizador;</a:t>
            </a:r>
            <a:endParaRPr lang="pt-BR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Iemanjá</a:t>
            </a:r>
            <a:r>
              <a:rPr lang="pt-BR" dirty="0">
                <a:latin typeface="Comic Sans MS" panose="030F0702030302020204" pitchFamily="66" charset="0"/>
              </a:rPr>
              <a:t> — </a:t>
            </a:r>
            <a:r>
              <a:rPr lang="pt-BR" b="1" dirty="0">
                <a:solidFill>
                  <a:srgbClr val="0000CC"/>
                </a:solidFill>
                <a:latin typeface="Comic Sans MS" panose="030F0702030302020204" pitchFamily="66" charset="0"/>
              </a:rPr>
              <a:t>Nossa Senhora dos Navegantes</a:t>
            </a:r>
            <a:r>
              <a:rPr lang="pt-BR" dirty="0">
                <a:latin typeface="Comic Sans MS" panose="030F0702030302020204" pitchFamily="66" charset="0"/>
              </a:rPr>
              <a:t>, Trono Feminino da </a:t>
            </a:r>
            <a:r>
              <a:rPr lang="pt-BR" dirty="0" smtClean="0">
                <a:latin typeface="Comic Sans MS" panose="030F0702030302020204" pitchFamily="66" charset="0"/>
              </a:rPr>
              <a:t>Geração – Criacionista.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01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558800" y="389993"/>
            <a:ext cx="8115300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1) </a:t>
            </a:r>
            <a:r>
              <a:rPr lang="pt-BR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OXALÁ - ORIXÁ DA FÉ</a:t>
            </a:r>
            <a:r>
              <a:rPr lang="pt-B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.</a:t>
            </a:r>
          </a:p>
          <a:p>
            <a:pPr fontAlgn="base"/>
            <a:endParaRPr lang="pt-BR" b="1" dirty="0" smtClean="0">
              <a:effectLst/>
              <a:latin typeface="Comic Sans MS" panose="030F0702030302020204" pitchFamily="66" charset="0"/>
            </a:endParaRPr>
          </a:p>
          <a:p>
            <a:pPr fontAlgn="base"/>
            <a:r>
              <a:rPr lang="pt-BR" sz="2000" dirty="0" smtClean="0">
                <a:effectLst/>
                <a:latin typeface="Comic Sans MS" panose="030F0702030302020204" pitchFamily="66" charset="0"/>
              </a:rPr>
              <a:t>Oxalá é o Orixá Natural da Fé e seu campo de atuação preferencial é a Religiosidade dos seres, aos quais ele envia o tempo todo suas vibrações estimuladoras da fé individual e suas irradiações geradoras de sentimentos de religiosidade. Fé... Eis o que melhor define o Orixá Oxalá.</a:t>
            </a:r>
          </a:p>
          <a:p>
            <a:pPr fontAlgn="base"/>
            <a:endParaRPr lang="pt-BR" sz="2000" dirty="0" smtClean="0">
              <a:effectLst/>
              <a:latin typeface="Comic Sans MS" panose="030F0702030302020204" pitchFamily="66" charset="0"/>
            </a:endParaRPr>
          </a:p>
          <a:p>
            <a:pPr fontAlgn="base"/>
            <a:r>
              <a:rPr lang="pt-BR" sz="2000" dirty="0" smtClean="0">
                <a:effectLst/>
                <a:latin typeface="Comic Sans MS" panose="030F0702030302020204" pitchFamily="66" charset="0"/>
              </a:rPr>
              <a:t>Sim, amados irmão na Fé em Oxalá, o nosso amado Pai da Umbanda é o Orixá irradiador da Fé em nível planetário e multidimensional.</a:t>
            </a:r>
          </a:p>
          <a:p>
            <a:pPr fontAlgn="base"/>
            <a:r>
              <a:rPr lang="pt-BR" sz="2000" dirty="0" smtClean="0">
                <a:effectLst/>
                <a:latin typeface="Comic Sans MS" panose="030F0702030302020204" pitchFamily="66" charset="0"/>
              </a:rPr>
              <a:t>Oxalá é sinônimo de Fé. Ele é o Orixá da Fé que, assentado na Coroa Divina, irradia Fé em todos os sentidos e a todos os seres.</a:t>
            </a:r>
          </a:p>
          <a:p>
            <a:pPr fontAlgn="base"/>
            <a:r>
              <a:rPr lang="pt-BR" sz="2000" dirty="0" smtClean="0">
                <a:effectLst/>
                <a:latin typeface="Comic Sans MS" panose="030F0702030302020204" pitchFamily="66" charset="0"/>
              </a:rPr>
              <a:t>Comentar Oxalá é desnecessário porque ele é a própria umbanda.</a:t>
            </a:r>
          </a:p>
          <a:p>
            <a:pPr fontAlgn="base"/>
            <a:endParaRPr lang="pt-BR" sz="2000" dirty="0" smtClean="0">
              <a:effectLst/>
              <a:latin typeface="Comic Sans MS" panose="030F0702030302020204" pitchFamily="66" charset="0"/>
            </a:endParaRPr>
          </a:p>
          <a:p>
            <a:pPr fontAlgn="base"/>
            <a:endParaRPr lang="pt-BR" sz="1000" dirty="0" smtClean="0">
              <a:solidFill>
                <a:srgbClr val="0000CC"/>
              </a:solidFill>
              <a:effectLst/>
              <a:latin typeface="Comic Sans MS" panose="030F0702030302020204" pitchFamily="66" charset="0"/>
            </a:endParaRPr>
          </a:p>
          <a:p>
            <a:pPr fontAlgn="base"/>
            <a:r>
              <a:rPr lang="pt-BR" sz="1600" dirty="0" smtClean="0">
                <a:solidFill>
                  <a:srgbClr val="0000CC"/>
                </a:solidFill>
                <a:effectLst/>
                <a:latin typeface="Comic Sans MS" panose="030F0702030302020204" pitchFamily="66" charset="0"/>
              </a:rPr>
              <a:t>Fonte: Orixás: Teogonia de Umbanda – Rubens Saraceni – Ed. Madras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10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3.bp.blogspot.com/-cYctWAwv8OQ/VIEEYYl2TxI/AAAAAAAAAQA/XqnaP4s3YYY/s1600/Infogr%C3%A1fico_Oxal%C3%A1_Ervas-Frutas-Flores-Bebid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857" y="187730"/>
            <a:ext cx="6378169" cy="637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9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2.bp.blogspot.com/-T8raABm7ASo/VIEEerjH4yI/AAAAAAAAAQI/lnpzGXxibiA/s1600/Infogr%C3%A1fico_Oxal%C3%A1_Ferramentas-Simbolos-Pedr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95" y="160761"/>
            <a:ext cx="6570238" cy="65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778119" y="6573485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8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1259</TotalTime>
  <Words>1053</Words>
  <Application>Microsoft Office PowerPoint</Application>
  <PresentationFormat>Apresentação na tela (4:3)</PresentationFormat>
  <Paragraphs>190</Paragraphs>
  <Slides>48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Comic Sans MS</vt:lpstr>
      <vt:lpstr>Wingdings</vt:lpstr>
      <vt:lpstr>Tema do Office</vt:lpstr>
      <vt:lpstr>Image</vt:lpstr>
      <vt:lpstr>CorelPHOTOPAINT.Image.13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 Bechara</dc:creator>
  <cp:lastModifiedBy>Marco Bechara</cp:lastModifiedBy>
  <cp:revision>86</cp:revision>
  <dcterms:created xsi:type="dcterms:W3CDTF">2018-08-13T13:44:41Z</dcterms:created>
  <dcterms:modified xsi:type="dcterms:W3CDTF">2018-11-12T19:40:06Z</dcterms:modified>
</cp:coreProperties>
</file>